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y="6858000" cx="12192000"/>
  <p:notesSz cx="6858000" cy="9144000"/>
  <p:embeddedFontLst>
    <p:embeddedFont>
      <p:font typeface="Raleway"/>
      <p:regular r:id="rId42"/>
      <p:bold r:id="rId43"/>
      <p:italic r:id="rId44"/>
      <p:boldItalic r:id="rId45"/>
    </p:embeddedFont>
    <p:embeddedFont>
      <p:font typeface="Montserrat SemiBold"/>
      <p:regular r:id="rId46"/>
      <p:bold r:id="rId47"/>
      <p:italic r:id="rId48"/>
      <p:boldItalic r:id="rId49"/>
    </p:embeddedFont>
    <p:embeddedFont>
      <p:font typeface="Lato"/>
      <p:regular r:id="rId50"/>
      <p:bold r:id="rId51"/>
      <p:italic r:id="rId52"/>
      <p:boldItalic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Poppins"/>
      <p:regular r:id="rId58"/>
      <p:bold r:id="rId59"/>
      <p:italic r:id="rId60"/>
      <p:boldItalic r:id="rId61"/>
    </p:embeddedFont>
    <p:embeddedFont>
      <p:font typeface="Montserrat Medium"/>
      <p:regular r:id="rId62"/>
      <p:bold r:id="rId63"/>
      <p:italic r:id="rId64"/>
      <p:boldItalic r:id="rId65"/>
    </p:embeddedFont>
    <p:embeddedFont>
      <p:font typeface="Poppins SemiBold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0" roundtripDataSignature="AMtx7mjInfqCPhv9d49Y3j6XaHksiGi9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C59348-1662-4746-8368-A8AB1C70EFB5}">
  <a:tblStyle styleId="{80C59348-1662-4746-8368-A8AB1C70EFB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font" Target="fonts/Raleway-regular.fntdata"/><Relationship Id="rId41" Type="http://schemas.openxmlformats.org/officeDocument/2006/relationships/slide" Target="slides/slide34.xml"/><Relationship Id="rId44" Type="http://schemas.openxmlformats.org/officeDocument/2006/relationships/font" Target="fonts/Raleway-italic.fntdata"/><Relationship Id="rId43" Type="http://schemas.openxmlformats.org/officeDocument/2006/relationships/font" Target="fonts/Raleway-bold.fntdata"/><Relationship Id="rId46" Type="http://schemas.openxmlformats.org/officeDocument/2006/relationships/font" Target="fonts/MontserratSemiBold-regular.fntdata"/><Relationship Id="rId45" Type="http://schemas.openxmlformats.org/officeDocument/2006/relationships/font" Target="fonts/Raleway-boldItalic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MontserratSemiBold-italic.fntdata"/><Relationship Id="rId47" Type="http://schemas.openxmlformats.org/officeDocument/2006/relationships/font" Target="fonts/MontserratSemiBold-bold.fntdata"/><Relationship Id="rId49" Type="http://schemas.openxmlformats.org/officeDocument/2006/relationships/font" Target="fonts/MontserratSemiBold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0" Type="http://customschemas.google.com/relationships/presentationmetadata" Target="meta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Medium-regular.fntdata"/><Relationship Id="rId61" Type="http://schemas.openxmlformats.org/officeDocument/2006/relationships/font" Target="fonts/Poppins-boldItalic.fntdata"/><Relationship Id="rId20" Type="http://schemas.openxmlformats.org/officeDocument/2006/relationships/slide" Target="slides/slide13.xml"/><Relationship Id="rId64" Type="http://schemas.openxmlformats.org/officeDocument/2006/relationships/font" Target="fonts/MontserratMedium-italic.fntdata"/><Relationship Id="rId63" Type="http://schemas.openxmlformats.org/officeDocument/2006/relationships/font" Target="fonts/MontserratMedium-bold.fntdata"/><Relationship Id="rId22" Type="http://schemas.openxmlformats.org/officeDocument/2006/relationships/slide" Target="slides/slide15.xml"/><Relationship Id="rId66" Type="http://schemas.openxmlformats.org/officeDocument/2006/relationships/font" Target="fonts/PoppinsSemiBold-regular.fntdata"/><Relationship Id="rId21" Type="http://schemas.openxmlformats.org/officeDocument/2006/relationships/slide" Target="slides/slide14.xml"/><Relationship Id="rId65" Type="http://schemas.openxmlformats.org/officeDocument/2006/relationships/font" Target="fonts/MontserratMedium-boldItalic.fntdata"/><Relationship Id="rId24" Type="http://schemas.openxmlformats.org/officeDocument/2006/relationships/slide" Target="slides/slide17.xml"/><Relationship Id="rId68" Type="http://schemas.openxmlformats.org/officeDocument/2006/relationships/font" Target="fonts/PoppinsSemiBold-italic.fntdata"/><Relationship Id="rId23" Type="http://schemas.openxmlformats.org/officeDocument/2006/relationships/slide" Target="slides/slide16.xml"/><Relationship Id="rId67" Type="http://schemas.openxmlformats.org/officeDocument/2006/relationships/font" Target="fonts/PoppinsSemiBold-bold.fntdata"/><Relationship Id="rId60" Type="http://schemas.openxmlformats.org/officeDocument/2006/relationships/font" Target="fonts/Poppins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PoppinsSemiBold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4.xml"/><Relationship Id="rId55" Type="http://schemas.openxmlformats.org/officeDocument/2006/relationships/font" Target="fonts/Montserrat-bold.fntdata"/><Relationship Id="rId10" Type="http://schemas.openxmlformats.org/officeDocument/2006/relationships/slide" Target="slides/slide3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6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5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8.xml"/><Relationship Id="rId59" Type="http://schemas.openxmlformats.org/officeDocument/2006/relationships/font" Target="fonts/Poppins-bold.fntdata"/><Relationship Id="rId14" Type="http://schemas.openxmlformats.org/officeDocument/2006/relationships/slide" Target="slides/slide7.xml"/><Relationship Id="rId58" Type="http://schemas.openxmlformats.org/officeDocument/2006/relationships/font" Target="fonts/Poppins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ca907501d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ca907501d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ca907501d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cdc2e90404_0_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2cdc2e90404_0_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86" name="Google Shape;386;g2cdc2e90404_0_0:notes"/>
          <p:cNvSpPr/>
          <p:nvPr>
            <p:ph idx="3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2cdc2e90404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2cdc2e90404_0_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cdc2e90404_0_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cdc2e90404_0_2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2cdc2e90404_0_2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09" name="Google Shape;409;g2cdc2e90404_0_20:notes"/>
          <p:cNvSpPr/>
          <p:nvPr>
            <p:ph idx="3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2cdc2e90404_0_2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2cdc2e90404_0_20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2cdc2e90404_0_20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cdc2e90404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g2cdc2e90404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cdc2e90404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g2cdc2e90404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cdc2e90404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g2cdc2e90404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dc2e90404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g2cdc2e90404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cdc2e90404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g2cdc2e90404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cdc2e90404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g2cdc2e90404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cdc2e90404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9" name="Google Shape;539;g2cdc2e90404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eb116a233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2ceb116a233_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642a4ff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c642a4ff2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cdc2e90404_0_5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4" name="Google Shape;584;g2cdc2e90404_0_5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c642a4ff23_0_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"/>
          </a:p>
        </p:txBody>
      </p:sp>
      <p:sp>
        <p:nvSpPr>
          <p:cNvPr id="643" name="Google Shape;643;g2c642a4ff23_0_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c642a4ff23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5" name="Google Shape;655;g2c642a4ff23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c3db9f316d_0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6" name="Google Shape;666;g2c3db9f316d_0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c642a4ff23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8" name="Google Shape;678;g2c642a4ff23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c642a4ff23_0_3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Comunidad expositora mostrará un ejemplo de planificación con utilizando el recurso. Pueden seleccionar uno de los recursos correspondientes a la parada a trabajar en su taller, y rellenarlo para compartir un ejemplo con las y los participantes. </a:t>
            </a:r>
            <a:endParaRPr sz="400"/>
          </a:p>
        </p:txBody>
      </p:sp>
      <p:sp>
        <p:nvSpPr>
          <p:cNvPr id="685" name="Google Shape;685;g2c642a4ff23_0_3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c642a4ff23_0_3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Comunidad expositora mostrará un ejemplo de planificación con utilizando el recurso. Pueden seleccionar uno de los recursos correspondientes a la parada a trabajar en su taller, y rellenarlo para compartir un ejemplo con las y los participantes. </a:t>
            </a:r>
            <a:endParaRPr sz="400"/>
          </a:p>
        </p:txBody>
      </p:sp>
      <p:sp>
        <p:nvSpPr>
          <p:cNvPr id="692" name="Google Shape;692;g2c642a4ff23_0_3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cde2ba93d1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" name="Google Shape;699;g2cde2ba93d1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cde2ba93d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Comunidad expositora mostrará un ejemplo de planificación con utilizando el recurso. Pueden seleccionar uno de los recursos correspondientes a la parada a trabajar en su taller, y rellenarlo para compartir un ejemplo con las y los participantes. </a:t>
            </a:r>
            <a:endParaRPr sz="400"/>
          </a:p>
        </p:txBody>
      </p:sp>
      <p:sp>
        <p:nvSpPr>
          <p:cNvPr id="730" name="Google Shape;730;g2cde2ba93d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ceb116a233_4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ceb116a233_4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2ceb116a233_4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f31ffefb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28f31ffefb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ceb116a233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6" name="Google Shape;746;g2ceb116a233_1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cbb20c8855_0_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/>
              <a:t>Agregar código QR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9" name="Google Shape;779;g2cbb20c8855_0_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cdc2e90404_0_7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3" name="Google Shape;823;g2cdc2e90404_0_7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cdc2e90404_0_8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33" name="Google Shape;833;g2cdc2e90404_0_8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c2dbbf5c05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2" name="Google Shape;842;g2c2dbbf5c05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f31ffefb4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28f31ffefb4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cbb20c885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2cbb20c885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f31ffefb4_0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g28f31ffefb4_0_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ca907501d2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2ca907501d2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bb20c8855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g2cbb20c8855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642a4ff2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g2c642a4ff23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ortadilla">
  <p:cSld name="2_Portadilla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c2dbbf5c05_1_13"/>
          <p:cNvSpPr txBox="1"/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b="1" i="0" sz="460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2c2dbbf5c05_1_13"/>
          <p:cNvSpPr txBox="1"/>
          <p:nvPr>
            <p:ph idx="1" type="body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04953ba07_0_40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2c04953ba07_0_407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g2c04953ba07_0_40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g2c04953ba07_0_40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2c04953ba07_0_40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2c04953ba07_0_4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04953ba07_0_4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2c04953ba07_0_41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g2c04953ba07_0_4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2c04953ba07_0_4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2c04953ba07_0_4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04953ba07_0_420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2c04953ba07_0_420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g2c04953ba07_0_4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g2c04953ba07_0_4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2c04953ba07_0_4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04953ba07_0_67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3" name="Google Shape;93;g2c04953ba07_0_67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4" name="Google Shape;94;g2c04953ba07_0_67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04953ba07_0_68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7" name="Google Shape;97;g2c04953ba07_0_680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" name="Google Shape;98;g2c04953ba07_0_680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9" name="Google Shape;99;g2c04953ba07_0_680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" name="Google Shape;100;g2c04953ba07_0_680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1" name="Google Shape;101;g2c04953ba07_0_68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g2c04953ba07_0_68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g2c04953ba07_0_680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04953ba07_0_6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6" name="Google Shape;106;g2c04953ba07_0_68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/>
        </p:txBody>
      </p:sp>
      <p:sp>
        <p:nvSpPr>
          <p:cNvPr id="107" name="Google Shape;107;g2c04953ba07_0_68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g2c04953ba07_0_68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g2c04953ba07_0_689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04953ba07_0_695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2" name="Google Shape;112;g2c04953ba07_0_695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3" name="Google Shape;113;g2c04953ba07_0_695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14" name="Google Shape;114;g2c04953ba07_0_69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2c04953ba07_0_69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g2c04953ba07_0_695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04953ba07_0_702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9" name="Google Shape;119;g2c04953ba07_0_70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04953ba07_0_70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2" name="Google Shape;122;g2c04953ba07_0_70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3" name="Google Shape;123;g2c04953ba07_0_70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04953ba07_0_70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6" name="Google Shape;126;g2c04953ba07_0_709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7" name="Google Shape;127;g2c04953ba07_0_709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8" name="Google Shape;128;g2c04953ba07_0_70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c04953ba07_0_35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2c04953ba07_0_35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g2c04953ba07_0_35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g2c04953ba07_0_35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g2c04953ba07_0_3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04953ba07_0_7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1" name="Google Shape;131;g2c04953ba07_0_71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04953ba07_0_71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34" name="Google Shape;134;g2c04953ba07_0_71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5" name="Google Shape;135;g2c04953ba07_0_71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04953ba07_0_721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38" name="Google Shape;138;g2c04953ba07_0_72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04953ba07_0_72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c04953ba07_0_724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42" name="Google Shape;142;g2c04953ba07_0_724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3" name="Google Shape;143;g2c04953ba07_0_724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44" name="Google Shape;144;g2c04953ba07_0_72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04953ba07_0_73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47" name="Google Shape;147;g2c04953ba07_0_73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04953ba07_0_733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0" name="Google Shape;150;g2c04953ba07_0_733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1" name="Google Shape;151;g2c04953ba07_0_73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04953ba07_0_73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Lámina interior_op1">
  <p:cSld name="3_Lámina interior_op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2dbbf5c05_1_232"/>
          <p:cNvSpPr txBox="1"/>
          <p:nvPr>
            <p:ph idx="1" type="body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b="1" i="0" sz="400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6" name="Google Shape;156;g2c2dbbf5c05_1_232"/>
          <p:cNvSpPr txBox="1"/>
          <p:nvPr>
            <p:ph idx="2" type="body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ortadilla">
  <p:cSld name="2_Portadilla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c2dbbf5c05_1_29"/>
          <p:cNvSpPr txBox="1"/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b="1" i="0" sz="460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63" name="Google Shape;163;g2c2dbbf5c05_1_29"/>
          <p:cNvSpPr txBox="1"/>
          <p:nvPr>
            <p:ph idx="1" type="body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d397bbd36_0_687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04953ba07_0_37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2c04953ba07_0_370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" name="Google Shape;27;g2c04953ba07_0_370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g2c04953ba07_0_370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g2c04953ba07_0_370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g2c04953ba07_0_37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g2c04953ba07_0_37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2c04953ba07_0_3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d397bbd36_0_61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" name="Google Shape;168;g2bd397bbd36_0_616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69" name="Google Shape;169;g2bd397bbd36_0_6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2bd397bbd36_0_6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g2bd397bbd36_0_616"/>
          <p:cNvSpPr txBox="1"/>
          <p:nvPr>
            <p:ph type="ctrTitle"/>
          </p:nvPr>
        </p:nvSpPr>
        <p:spPr>
          <a:xfrm>
            <a:off x="972600" y="1763267"/>
            <a:ext cx="10250700" cy="2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72" name="Google Shape;172;g2bd397bbd36_0_616"/>
          <p:cNvSpPr txBox="1"/>
          <p:nvPr>
            <p:ph idx="1" type="subTitle"/>
          </p:nvPr>
        </p:nvSpPr>
        <p:spPr>
          <a:xfrm>
            <a:off x="972837" y="4230533"/>
            <a:ext cx="102507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3" name="Google Shape;173;g2bd397bbd36_0_616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d397bbd36_0_68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6" name="Google Shape;176;g2bd397bbd36_0_689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7" name="Google Shape;177;g2bd397bbd36_0_68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78" name="Google Shape;178;g2bd397bbd36_0_689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9" name="Google Shape;179;g2bd397bbd36_0_68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0" name="Google Shape;180;g2bd397bbd36_0_68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g2bd397bbd36_0_68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g2bd397bbd36_0_689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g2bd397bbd36_0_624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85" name="Google Shape;185;g2bd397bbd36_0_6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2bd397bbd36_0_6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g2bd397bbd36_0_624"/>
          <p:cNvSpPr txBox="1"/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" name="Google Shape;188;g2bd397bbd36_0_624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d397bbd36_0_6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g2bd397bbd36_0_630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92" name="Google Shape;192;g2bd397bbd36_0_6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2bd397bbd36_0_6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g2bd397bbd36_0_630"/>
          <p:cNvSpPr txBox="1"/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95" name="Google Shape;195;g2bd397bbd36_0_630"/>
          <p:cNvSpPr txBox="1"/>
          <p:nvPr>
            <p:ph idx="1" type="body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96" name="Google Shape;196;g2bd397bbd36_0_630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d397bbd36_0_638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Google Shape;199;g2bd397bbd36_0_638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00" name="Google Shape;200;g2bd397bbd36_0_6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g2bd397bbd36_0_6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g2bd397bbd36_0_638"/>
          <p:cNvSpPr txBox="1"/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03" name="Google Shape;203;g2bd397bbd36_0_638"/>
          <p:cNvSpPr txBox="1"/>
          <p:nvPr>
            <p:ph idx="1" type="body"/>
          </p:nvPr>
        </p:nvSpPr>
        <p:spPr>
          <a:xfrm>
            <a:off x="972434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04" name="Google Shape;204;g2bd397bbd36_0_638"/>
          <p:cNvSpPr txBox="1"/>
          <p:nvPr>
            <p:ph idx="2" type="body"/>
          </p:nvPr>
        </p:nvSpPr>
        <p:spPr>
          <a:xfrm>
            <a:off x="6191471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05" name="Google Shape;205;g2bd397bbd36_0_638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d397bbd36_0_647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" name="Google Shape;208;g2bd397bbd36_0_647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09" name="Google Shape;209;g2bd397bbd36_0_6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g2bd397bbd36_0_6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" name="Google Shape;211;g2bd397bbd36_0_647"/>
          <p:cNvSpPr txBox="1"/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12" name="Google Shape;212;g2bd397bbd36_0_647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d397bbd36_0_65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g2bd397bbd36_0_654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16" name="Google Shape;216;g2bd397bbd36_0_65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g2bd397bbd36_0_65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g2bd397bbd36_0_654"/>
          <p:cNvSpPr txBox="1"/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19" name="Google Shape;219;g2bd397bbd36_0_654"/>
          <p:cNvSpPr txBox="1"/>
          <p:nvPr>
            <p:ph idx="1" type="body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20" name="Google Shape;220;g2bd397bbd36_0_654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g2bd397bbd36_0_662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223" name="Google Shape;223;g2bd397bbd36_0_66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2bd397bbd36_0_66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g2bd397bbd36_0_662"/>
          <p:cNvSpPr txBox="1"/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6" name="Google Shape;226;g2bd397bbd36_0_662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bd397bbd36_0_66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g2bd397bbd36_0_668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30" name="Google Shape;230;g2bd397bbd36_0_66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2bd397bbd36_0_66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g2bd397bbd36_0_668"/>
          <p:cNvSpPr txBox="1"/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33" name="Google Shape;233;g2bd397bbd36_0_668"/>
          <p:cNvSpPr txBox="1"/>
          <p:nvPr>
            <p:ph idx="1" type="subTitle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4" name="Google Shape;234;g2bd397bbd36_0_668"/>
          <p:cNvSpPr txBox="1"/>
          <p:nvPr>
            <p:ph idx="2" type="body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235" name="Google Shape;235;g2bd397bbd36_0_668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bd397bbd36_0_677"/>
          <p:cNvSpPr txBox="1"/>
          <p:nvPr>
            <p:ph idx="1" type="body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/>
        </p:txBody>
      </p:sp>
      <p:sp>
        <p:nvSpPr>
          <p:cNvPr id="238" name="Google Shape;238;g2bd397bbd36_0_677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04953ba07_0_36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g2c04953ba07_0_36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6" name="Google Shape;36;g2c04953ba07_0_36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" name="Google Shape;37;g2c04953ba07_0_36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2c04953ba07_0_36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2c04953ba07_0_36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g2bd397bbd36_0_680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241" name="Google Shape;241;g2bd397bbd36_0_68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2bd397bbd36_0_68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g2bd397bbd36_0_680"/>
          <p:cNvSpPr txBox="1"/>
          <p:nvPr>
            <p:ph hasCustomPrompt="1" type="title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g2bd397bbd36_0_680"/>
          <p:cNvSpPr txBox="1"/>
          <p:nvPr>
            <p:ph idx="1" type="body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indent="-3238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indent="-3238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indent="-3238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indent="-3238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5" name="Google Shape;245;g2bd397bbd36_0_680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c04953ba07_0_37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g2c04953ba07_0_37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g2c04953ba07_0_37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2c04953ba07_0_37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g2c04953ba07_0_37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04953ba07_0_38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c04953ba07_0_38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" name="Google Shape;49;g2c04953ba07_0_38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2c04953ba07_0_38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2c04953ba07_0_3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c04953ba07_0_39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c04953ba07_0_39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g2c04953ba07_0_39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g2c04953ba07_0_3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2c04953ba07_0_3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c04953ba07_0_3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04953ba07_0_3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2c04953ba07_0_39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g2c04953ba07_0_39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2c04953ba07_0_3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04953ba07_0_4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2c04953ba07_0_4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c04953ba07_0_4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c04953ba07_0_3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2c04953ba07_0_35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g2c04953ba07_0_3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g2c04953ba07_0_3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g2c04953ba07_0_3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28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04953ba07_0_67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g2c04953ba07_0_67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g2c04953ba07_0_67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d397bbd36_0_6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b="1" i="0" sz="37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9" name="Google Shape;159;g2bd397bbd36_0_6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b="0" i="0" sz="17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b="0" i="0" sz="15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0" name="Google Shape;160;g2bd397bbd36_0_612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mc:AlternateContent>
    <mc:Choice Requires="p14">
      <p:transition p14:dur="10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Relationship Id="rId5" Type="http://schemas.openxmlformats.org/officeDocument/2006/relationships/image" Target="../media/image37.png"/><Relationship Id="rId6" Type="http://schemas.openxmlformats.org/officeDocument/2006/relationships/image" Target="../media/image44.png"/><Relationship Id="rId7" Type="http://schemas.openxmlformats.org/officeDocument/2006/relationships/image" Target="../media/image46.png"/><Relationship Id="rId8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8.jp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30.jp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47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57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40.png"/><Relationship Id="rId8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5" Type="http://schemas.openxmlformats.org/officeDocument/2006/relationships/image" Target="../media/image45.png"/><Relationship Id="rId6" Type="http://schemas.openxmlformats.org/officeDocument/2006/relationships/image" Target="../media/image50.png"/><Relationship Id="rId7" Type="http://schemas.openxmlformats.org/officeDocument/2006/relationships/image" Target="../media/image33.png"/><Relationship Id="rId8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60.jpg"/><Relationship Id="rId5" Type="http://schemas.openxmlformats.org/officeDocument/2006/relationships/image" Target="../media/image49.jpg"/><Relationship Id="rId6" Type="http://schemas.openxmlformats.org/officeDocument/2006/relationships/image" Target="../media/image54.png"/><Relationship Id="rId7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65.png"/><Relationship Id="rId5" Type="http://schemas.openxmlformats.org/officeDocument/2006/relationships/image" Target="../media/image52.png"/><Relationship Id="rId6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51.jpg"/><Relationship Id="rId9" Type="http://schemas.openxmlformats.org/officeDocument/2006/relationships/image" Target="../media/image14.png"/><Relationship Id="rId5" Type="http://schemas.openxmlformats.org/officeDocument/2006/relationships/image" Target="../media/image48.jpg"/><Relationship Id="rId6" Type="http://schemas.openxmlformats.org/officeDocument/2006/relationships/image" Target="../media/image64.jpg"/><Relationship Id="rId7" Type="http://schemas.openxmlformats.org/officeDocument/2006/relationships/image" Target="../media/image55.png"/><Relationship Id="rId8" Type="http://schemas.openxmlformats.org/officeDocument/2006/relationships/image" Target="../media/image69.jp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5.png"/><Relationship Id="rId10" Type="http://schemas.openxmlformats.org/officeDocument/2006/relationships/image" Target="../media/image58.jpg"/><Relationship Id="rId13" Type="http://schemas.openxmlformats.org/officeDocument/2006/relationships/image" Target="../media/image83.jpg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jpg"/><Relationship Id="rId4" Type="http://schemas.openxmlformats.org/officeDocument/2006/relationships/image" Target="../media/image56.png"/><Relationship Id="rId9" Type="http://schemas.openxmlformats.org/officeDocument/2006/relationships/image" Target="../media/image66.jpg"/><Relationship Id="rId14" Type="http://schemas.openxmlformats.org/officeDocument/2006/relationships/image" Target="../media/image8.png"/><Relationship Id="rId5" Type="http://schemas.openxmlformats.org/officeDocument/2006/relationships/image" Target="../media/image68.jpg"/><Relationship Id="rId6" Type="http://schemas.openxmlformats.org/officeDocument/2006/relationships/image" Target="../media/image62.png"/><Relationship Id="rId7" Type="http://schemas.openxmlformats.org/officeDocument/2006/relationships/image" Target="../media/image123.png"/><Relationship Id="rId8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4.png"/><Relationship Id="rId4" Type="http://schemas.openxmlformats.org/officeDocument/2006/relationships/image" Target="../media/image15.png"/><Relationship Id="rId5" Type="http://schemas.openxmlformats.org/officeDocument/2006/relationships/image" Target="../media/image42.png"/><Relationship Id="rId6" Type="http://schemas.openxmlformats.org/officeDocument/2006/relationships/image" Target="../media/image24.png"/><Relationship Id="rId7" Type="http://schemas.openxmlformats.org/officeDocument/2006/relationships/image" Target="../media/image53.png"/><Relationship Id="rId8" Type="http://schemas.openxmlformats.org/officeDocument/2006/relationships/image" Target="../media/image3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hyperlink" Target="mailto:patricia.inzunza@ceialota.cl" TargetMode="External"/><Relationship Id="rId6" Type="http://schemas.openxmlformats.org/officeDocument/2006/relationships/image" Target="../media/image77.png"/><Relationship Id="rId7" Type="http://schemas.openxmlformats.org/officeDocument/2006/relationships/image" Target="../media/image120.jpg"/><Relationship Id="rId8" Type="http://schemas.openxmlformats.org/officeDocument/2006/relationships/image" Target="../media/image8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81.png"/><Relationship Id="rId6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21.png"/><Relationship Id="rId6" Type="http://schemas.openxmlformats.org/officeDocument/2006/relationships/image" Target="../media/image79.png"/><Relationship Id="rId7" Type="http://schemas.openxmlformats.org/officeDocument/2006/relationships/hyperlink" Target="https://www.redinnovacioneducativa.cl/recursos/podemos-transformar-como-desarrollar-proyectos-donde-las-y-los-estudiantes-sean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86.png"/><Relationship Id="rId6" Type="http://schemas.openxmlformats.org/officeDocument/2006/relationships/image" Target="../media/image80.png"/><Relationship Id="rId7" Type="http://schemas.openxmlformats.org/officeDocument/2006/relationships/image" Target="../media/image88.png"/><Relationship Id="rId8" Type="http://schemas.openxmlformats.org/officeDocument/2006/relationships/image" Target="../media/image9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114.png"/><Relationship Id="rId5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0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90.png"/><Relationship Id="rId6" Type="http://schemas.openxmlformats.org/officeDocument/2006/relationships/image" Target="../media/image10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61.png"/><Relationship Id="rId6" Type="http://schemas.openxmlformats.org/officeDocument/2006/relationships/image" Target="../media/image108.png"/><Relationship Id="rId7" Type="http://schemas.openxmlformats.org/officeDocument/2006/relationships/image" Target="../media/image9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18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Relationship Id="rId4" Type="http://schemas.openxmlformats.org/officeDocument/2006/relationships/image" Target="../media/image112.png"/><Relationship Id="rId5" Type="http://schemas.openxmlformats.org/officeDocument/2006/relationships/image" Target="../media/image116.png"/><Relationship Id="rId6" Type="http://schemas.openxmlformats.org/officeDocument/2006/relationships/image" Target="../media/image1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4.png"/><Relationship Id="rId4" Type="http://schemas.openxmlformats.org/officeDocument/2006/relationships/image" Target="../media/image1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hyperlink" Target="http://www.youtube.com/watch?v=YQFg4L6H2wo" TargetMode="External"/><Relationship Id="rId5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4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2ca907501d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12192000" cy="685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cdc2e90404_0_0"/>
          <p:cNvSpPr/>
          <p:nvPr/>
        </p:nvSpPr>
        <p:spPr>
          <a:xfrm>
            <a:off x="481781" y="0"/>
            <a:ext cx="2197313" cy="238682"/>
          </a:xfrm>
          <a:custGeom>
            <a:rect b="b" l="l" r="r" t="t"/>
            <a:pathLst>
              <a:path extrusionOk="0" h="357576" w="3291854">
                <a:moveTo>
                  <a:pt x="0" y="0"/>
                </a:moveTo>
                <a:lnTo>
                  <a:pt x="3291853" y="0"/>
                </a:lnTo>
                <a:lnTo>
                  <a:pt x="3291853" y="357576"/>
                </a:lnTo>
                <a:lnTo>
                  <a:pt x="0" y="357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209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2cdc2e90404_0_0"/>
          <p:cNvSpPr txBox="1"/>
          <p:nvPr/>
        </p:nvSpPr>
        <p:spPr>
          <a:xfrm>
            <a:off x="481775" y="764938"/>
            <a:ext cx="5552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s-CL" sz="31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Contextualicemos: </a:t>
            </a:r>
            <a:r>
              <a:rPr b="1" i="0" lang="es-CL" sz="31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Lota</a:t>
            </a:r>
            <a:r>
              <a:rPr b="1" lang="es-CL" sz="31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28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g2cdc2e9040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cdc2e90404_0_0"/>
          <p:cNvPicPr preferRelativeResize="0"/>
          <p:nvPr/>
        </p:nvPicPr>
        <p:blipFill rotWithShape="1">
          <a:blip r:embed="rId5">
            <a:alphaModFix/>
          </a:blip>
          <a:srcRect b="0" l="20878" r="8032" t="0"/>
          <a:stretch/>
        </p:blipFill>
        <p:spPr>
          <a:xfrm>
            <a:off x="6312112" y="3894900"/>
            <a:ext cx="2444400" cy="242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5" name="Google Shape;395;g2cdc2e90404_0_0"/>
          <p:cNvPicPr preferRelativeResize="0"/>
          <p:nvPr/>
        </p:nvPicPr>
        <p:blipFill rotWithShape="1">
          <a:blip r:embed="rId6">
            <a:alphaModFix/>
          </a:blip>
          <a:srcRect b="149" l="9384" r="20218" t="159"/>
          <a:stretch/>
        </p:blipFill>
        <p:spPr>
          <a:xfrm>
            <a:off x="9383875" y="3761075"/>
            <a:ext cx="2444400" cy="230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6" name="Google Shape;396;g2cdc2e90404_0_0"/>
          <p:cNvPicPr preferRelativeResize="0"/>
          <p:nvPr/>
        </p:nvPicPr>
        <p:blipFill rotWithShape="1">
          <a:blip r:embed="rId7">
            <a:alphaModFix/>
          </a:blip>
          <a:srcRect b="0" l="11604" r="13718" t="8533"/>
          <a:stretch/>
        </p:blipFill>
        <p:spPr>
          <a:xfrm>
            <a:off x="9652900" y="1532900"/>
            <a:ext cx="2136600" cy="2081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7" name="Google Shape;397;g2cdc2e90404_0_0"/>
          <p:cNvPicPr preferRelativeResize="0"/>
          <p:nvPr/>
        </p:nvPicPr>
        <p:blipFill rotWithShape="1">
          <a:blip r:embed="rId8">
            <a:alphaModFix/>
          </a:blip>
          <a:srcRect b="13359" l="0" r="0" t="13359"/>
          <a:stretch/>
        </p:blipFill>
        <p:spPr>
          <a:xfrm>
            <a:off x="6830388" y="493725"/>
            <a:ext cx="3035100" cy="296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8" name="Google Shape;398;g2cdc2e90404_0_0"/>
          <p:cNvPicPr preferRelativeResize="0"/>
          <p:nvPr/>
        </p:nvPicPr>
        <p:blipFill rotWithShape="1">
          <a:blip r:embed="rId9">
            <a:alphaModFix/>
          </a:blip>
          <a:srcRect b="0" l="5206" r="29710" t="4780"/>
          <a:stretch/>
        </p:blipFill>
        <p:spPr>
          <a:xfrm>
            <a:off x="8148750" y="2966575"/>
            <a:ext cx="1862100" cy="181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9" name="Google Shape;399;g2cdc2e90404_0_0"/>
          <p:cNvSpPr/>
          <p:nvPr/>
        </p:nvSpPr>
        <p:spPr>
          <a:xfrm>
            <a:off x="834050" y="2260450"/>
            <a:ext cx="1000800" cy="980400"/>
          </a:xfrm>
          <a:prstGeom prst="ellipse">
            <a:avLst/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g2cdc2e90404_0_0"/>
          <p:cNvSpPr/>
          <p:nvPr/>
        </p:nvSpPr>
        <p:spPr>
          <a:xfrm>
            <a:off x="834050" y="3282871"/>
            <a:ext cx="1000800" cy="9804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g2cdc2e90404_0_0"/>
          <p:cNvSpPr/>
          <p:nvPr/>
        </p:nvSpPr>
        <p:spPr>
          <a:xfrm>
            <a:off x="834050" y="4287430"/>
            <a:ext cx="1000800" cy="980400"/>
          </a:xfrm>
          <a:prstGeom prst="ellipse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g2cdc2e90404_0_0"/>
          <p:cNvSpPr/>
          <p:nvPr/>
        </p:nvSpPr>
        <p:spPr>
          <a:xfrm>
            <a:off x="1416200" y="2405875"/>
            <a:ext cx="3649500" cy="689700"/>
          </a:xfrm>
          <a:prstGeom prst="roundRect">
            <a:avLst>
              <a:gd fmla="val 7085" name="adj"/>
            </a:avLst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   </a:t>
            </a:r>
            <a:b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s-CL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Belleza histórica</a:t>
            </a:r>
            <a:r>
              <a:rPr b="1" i="0" lang="es-CL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g2cdc2e90404_0_0"/>
          <p:cNvSpPr/>
          <p:nvPr/>
        </p:nvSpPr>
        <p:spPr>
          <a:xfrm>
            <a:off x="1442279" y="3419288"/>
            <a:ext cx="3597300" cy="689700"/>
          </a:xfrm>
          <a:prstGeom prst="roundRect">
            <a:avLst>
              <a:gd fmla="val 7085" name="adj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s-CL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Belleza geografía</a:t>
            </a:r>
            <a:endParaRPr b="1" i="0" sz="1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g2cdc2e90404_0_0"/>
          <p:cNvSpPr/>
          <p:nvPr/>
        </p:nvSpPr>
        <p:spPr>
          <a:xfrm>
            <a:off x="1442279" y="4384775"/>
            <a:ext cx="3597300" cy="711600"/>
          </a:xfrm>
          <a:prstGeom prst="roundRect">
            <a:avLst>
              <a:gd fmla="val 7085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CL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Monumentos de la comuna</a:t>
            </a:r>
            <a:endParaRPr b="1" i="0" sz="1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Calibri"/>
              <a:buNone/>
            </a:pPr>
            <a:r>
              <a:t/>
            </a:r>
            <a:endParaRPr b="1" i="0" sz="2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5" name="Google Shape;405;g2cdc2e90404_0_0"/>
          <p:cNvCxnSpPr/>
          <p:nvPr/>
        </p:nvCxnSpPr>
        <p:spPr>
          <a:xfrm>
            <a:off x="618225" y="1555350"/>
            <a:ext cx="51819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cdc2e90404_0_20"/>
          <p:cNvSpPr/>
          <p:nvPr/>
        </p:nvSpPr>
        <p:spPr>
          <a:xfrm>
            <a:off x="481781" y="0"/>
            <a:ext cx="2197313" cy="238682"/>
          </a:xfrm>
          <a:custGeom>
            <a:rect b="b" l="l" r="r" t="t"/>
            <a:pathLst>
              <a:path extrusionOk="0" h="357576" w="3291854">
                <a:moveTo>
                  <a:pt x="0" y="0"/>
                </a:moveTo>
                <a:lnTo>
                  <a:pt x="3291853" y="0"/>
                </a:lnTo>
                <a:lnTo>
                  <a:pt x="3291853" y="357576"/>
                </a:lnTo>
                <a:lnTo>
                  <a:pt x="0" y="357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209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5" name="Google Shape;415;g2cdc2e90404_0_20"/>
          <p:cNvCxnSpPr/>
          <p:nvPr/>
        </p:nvCxnSpPr>
        <p:spPr>
          <a:xfrm>
            <a:off x="618225" y="2365200"/>
            <a:ext cx="51819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16" name="Google Shape;416;g2cdc2e90404_0_20"/>
          <p:cNvSpPr txBox="1"/>
          <p:nvPr/>
        </p:nvSpPr>
        <p:spPr>
          <a:xfrm>
            <a:off x="481775" y="764938"/>
            <a:ext cx="5552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s-CL" sz="31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Código Lota: Investigo, aprendo y valoro mi entorno</a:t>
            </a:r>
            <a:endParaRPr b="1" i="0" sz="28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n grupo de personas en frente de edificio&#10;&#10;Descripción generada automáticamente" id="417" name="Google Shape;417;g2cdc2e90404_0_20"/>
          <p:cNvPicPr preferRelativeResize="0"/>
          <p:nvPr/>
        </p:nvPicPr>
        <p:blipFill rotWithShape="1">
          <a:blip r:embed="rId4">
            <a:alphaModFix/>
          </a:blip>
          <a:srcRect b="3872" l="2135" r="6988" t="20502"/>
          <a:stretch/>
        </p:blipFill>
        <p:spPr>
          <a:xfrm>
            <a:off x="6886825" y="1934425"/>
            <a:ext cx="3899400" cy="3887100"/>
          </a:xfrm>
          <a:prstGeom prst="ellipse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899842" rotWithShape="0" algn="br" dir="10500000" dist="95250" sy="23000">
              <a:srgbClr val="000000">
                <a:alpha val="20000"/>
              </a:srgbClr>
            </a:outerShdw>
          </a:effectLst>
        </p:spPr>
      </p:pic>
      <p:sp>
        <p:nvSpPr>
          <p:cNvPr id="418" name="Google Shape;418;g2cdc2e90404_0_20"/>
          <p:cNvSpPr/>
          <p:nvPr/>
        </p:nvSpPr>
        <p:spPr>
          <a:xfrm>
            <a:off x="1218400" y="3082250"/>
            <a:ext cx="4639200" cy="689700"/>
          </a:xfrm>
          <a:prstGeom prst="roundRect">
            <a:avLst>
              <a:gd fmla="val 7085" name="adj"/>
            </a:avLst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   </a:t>
            </a:r>
            <a:b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 </a:t>
            </a: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Nivel: Segundos Medios</a:t>
            </a:r>
            <a:r>
              <a:rPr b="1" i="0" lang="es-CL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1" i="0" sz="1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g2cdc2e90404_0_20"/>
          <p:cNvSpPr/>
          <p:nvPr/>
        </p:nvSpPr>
        <p:spPr>
          <a:xfrm>
            <a:off x="1622275" y="4062375"/>
            <a:ext cx="2668200" cy="689700"/>
          </a:xfrm>
          <a:prstGeom prst="roundRect">
            <a:avLst>
              <a:gd fmla="val 7085" name="adj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3 Jornadas</a:t>
            </a:r>
            <a:endParaRPr b="1" i="0" sz="1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g2cdc2e90404_0_20"/>
          <p:cNvSpPr/>
          <p:nvPr/>
        </p:nvSpPr>
        <p:spPr>
          <a:xfrm>
            <a:off x="1569175" y="5060350"/>
            <a:ext cx="2009400" cy="711600"/>
          </a:xfrm>
          <a:prstGeom prst="roundRect">
            <a:avLst>
              <a:gd fmla="val 7085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6</a:t>
            </a:r>
            <a:r>
              <a:rPr b="0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s-CL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Cursos</a:t>
            </a:r>
            <a:endParaRPr b="1" i="0" sz="1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Calibri"/>
              <a:buNone/>
            </a:pPr>
            <a:r>
              <a:t/>
            </a:r>
            <a:endParaRPr b="1" i="0" sz="2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g2cdc2e90404_0_20"/>
          <p:cNvSpPr/>
          <p:nvPr/>
        </p:nvSpPr>
        <p:spPr>
          <a:xfrm>
            <a:off x="834050" y="2903525"/>
            <a:ext cx="1000800" cy="980400"/>
          </a:xfrm>
          <a:prstGeom prst="ellipse">
            <a:avLst/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g2cdc2e90404_0_20"/>
          <p:cNvSpPr/>
          <p:nvPr/>
        </p:nvSpPr>
        <p:spPr>
          <a:xfrm>
            <a:off x="834050" y="3925946"/>
            <a:ext cx="1000800" cy="9804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g2cdc2e90404_0_20"/>
          <p:cNvSpPr/>
          <p:nvPr/>
        </p:nvSpPr>
        <p:spPr>
          <a:xfrm>
            <a:off x="834050" y="4930505"/>
            <a:ext cx="1000800" cy="980400"/>
          </a:xfrm>
          <a:prstGeom prst="ellipse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4" name="Google Shape;424;g2cdc2e90404_0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g2cdc2e90404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s nudos y dilemas del “regreso progresivo a clases” en plena pandemia -  El Mostrador" id="430" name="Google Shape;430;g2cdc2e90404_0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063" y="1562945"/>
            <a:ext cx="4716331" cy="4871462"/>
          </a:xfrm>
          <a:prstGeom prst="rect">
            <a:avLst/>
          </a:prstGeom>
          <a:noFill/>
          <a:ln>
            <a:noFill/>
          </a:ln>
          <a:effectLst>
            <a:outerShdw blurRad="371475" rotWithShape="0" algn="bl" dir="2280000" dist="142875">
              <a:srgbClr val="000000">
                <a:alpha val="21000"/>
              </a:srgbClr>
            </a:outerShdw>
          </a:effectLst>
        </p:spPr>
      </p:pic>
      <p:graphicFrame>
        <p:nvGraphicFramePr>
          <p:cNvPr id="431" name="Google Shape;431;g2cdc2e90404_0_38"/>
          <p:cNvGraphicFramePr/>
          <p:nvPr/>
        </p:nvGraphicFramePr>
        <p:xfrm>
          <a:off x="5659047" y="14777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{80C59348-1662-4746-8368-A8AB1C70EFB5}</a:tableStyleId>
              </a:tblPr>
              <a:tblGrid>
                <a:gridCol w="3010850"/>
                <a:gridCol w="2621725"/>
              </a:tblGrid>
              <a:tr h="49807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L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CENSO 2017 APLICADO EN LA COMUNA DE LOTA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solidFill>
                      <a:srgbClr val="8E7CC3"/>
                    </a:solidFill>
                  </a:tcPr>
                </a:tc>
                <a:tc hMerge="1"/>
              </a:tr>
              <a:tr h="1318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L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NUNCA ASISTIERON A LA ESCUELA 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L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1.926 Personas  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1.088 son personas entre 0 – 5 años</a:t>
                      </a:r>
                      <a:r>
                        <a:rPr lang="es-CL" sz="12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817  están en el rango de 20 a 70 años</a:t>
                      </a:r>
                      <a:endParaRPr b="1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90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 población censada que </a:t>
                      </a:r>
                      <a:r>
                        <a:rPr lang="es-CL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declaró</a:t>
                      </a: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trabajar </a:t>
                      </a:r>
                      <a:r>
                        <a:rPr lang="es-CL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indicó</a:t>
                      </a: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su nivel educacional, fue de: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16.103 Personas </a:t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</a:tr>
              <a:tr h="49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Educación Básica incompleta: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Varones 1.134,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Mujeres 1.002</a:t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</a:tr>
              <a:tr h="49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Educación Media incompleta: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Varones 2.683, 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Mujeres 1938</a:t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</a:tr>
              <a:tr h="49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Nivel ignorado: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Varones 155,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Mujeres 150</a:t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</a:tr>
              <a:tr h="822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CL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Personas que necesitan terminar sus estudios </a:t>
                      </a:r>
                      <a:endParaRPr b="1"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CL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7.879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32" name="Google Shape;432;g2cdc2e90404_0_38"/>
          <p:cNvSpPr txBox="1"/>
          <p:nvPr/>
        </p:nvSpPr>
        <p:spPr>
          <a:xfrm>
            <a:off x="620075" y="564813"/>
            <a:ext cx="76848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9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Desafío que se busca resolver</a:t>
            </a:r>
            <a:endParaRPr b="1" i="0" sz="29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3" name="Google Shape;433;g2cdc2e90404_0_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g2cdc2e90404_0_38"/>
          <p:cNvCxnSpPr/>
          <p:nvPr/>
        </p:nvCxnSpPr>
        <p:spPr>
          <a:xfrm>
            <a:off x="620075" y="1145313"/>
            <a:ext cx="60075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g2cdc2e90404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2cdc2e90404_0_46"/>
          <p:cNvSpPr txBox="1"/>
          <p:nvPr/>
        </p:nvSpPr>
        <p:spPr>
          <a:xfrm>
            <a:off x="50" y="741375"/>
            <a:ext cx="12192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6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Implementación de la </a:t>
            </a:r>
            <a:r>
              <a:rPr b="1" lang="es-CL" sz="26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i</a:t>
            </a:r>
            <a:r>
              <a:rPr b="1" i="0" lang="es-CL" sz="26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nnovación</a:t>
            </a:r>
            <a:endParaRPr b="1" i="0" sz="26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g2cdc2e90404_0_46"/>
          <p:cNvSpPr/>
          <p:nvPr/>
        </p:nvSpPr>
        <p:spPr>
          <a:xfrm>
            <a:off x="237125" y="2090075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2A3D"/>
              </a:buClr>
              <a:buSzPts val="19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2A3D"/>
              </a:buClr>
              <a:buSzPts val="19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CL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Definieron el problema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g2cdc2e90404_0_46"/>
          <p:cNvSpPr/>
          <p:nvPr/>
        </p:nvSpPr>
        <p:spPr>
          <a:xfrm>
            <a:off x="1713361" y="2090076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L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Formación docente en ABP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g2cdc2e90404_0_46"/>
          <p:cNvSpPr/>
          <p:nvPr/>
        </p:nvSpPr>
        <p:spPr>
          <a:xfrm>
            <a:off x="3189587" y="2090075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s-CL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Reducción horaria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g2cdc2e90404_0_46"/>
          <p:cNvSpPr/>
          <p:nvPr/>
        </p:nvSpPr>
        <p:spPr>
          <a:xfrm>
            <a:off x="4692965" y="2090075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L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Talleres de profundización y autoformación </a:t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5" name="Google Shape;445;g2cdc2e90404_0_46"/>
          <p:cNvSpPr/>
          <p:nvPr/>
        </p:nvSpPr>
        <p:spPr>
          <a:xfrm>
            <a:off x="6154242" y="2090075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s-CL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Planificación con las y los estudiantes 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g2cdc2e90404_0_46"/>
          <p:cNvSpPr/>
          <p:nvPr/>
        </p:nvSpPr>
        <p:spPr>
          <a:xfrm>
            <a:off x="7615514" y="2090075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s-CL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Gestión con organizaciones externas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g2cdc2e90404_0_46"/>
          <p:cNvSpPr/>
          <p:nvPr/>
        </p:nvSpPr>
        <p:spPr>
          <a:xfrm>
            <a:off x="9076795" y="2090075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b="1" i="0" lang="es-CL" sz="12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12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t/>
            </a:r>
            <a:endParaRPr b="1" i="0" sz="12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b="1" i="0" lang="es-CL" sz="12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Salidas pedagógicas </a:t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g2cdc2e90404_0_46"/>
          <p:cNvSpPr/>
          <p:nvPr/>
        </p:nvSpPr>
        <p:spPr>
          <a:xfrm>
            <a:off x="10538075" y="2090075"/>
            <a:ext cx="1324500" cy="2632200"/>
          </a:xfrm>
          <a:prstGeom prst="roundRect">
            <a:avLst>
              <a:gd fmla="val 7085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s-CL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Instalación de placas QR en los monumentos patrimoniales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9" name="Google Shape;449;g2cdc2e90404_0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496" y="2461549"/>
            <a:ext cx="783850" cy="66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cdc2e90404_0_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1400" y="2410925"/>
            <a:ext cx="708400" cy="56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2cdc2e90404_0_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6102" y="2491182"/>
            <a:ext cx="1000800" cy="60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2cdc2e90404_0_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85848" y="2556411"/>
            <a:ext cx="783850" cy="47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2cdc2e90404_0_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903202" y="2421437"/>
            <a:ext cx="544800" cy="5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2cdc2e90404_0_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75675" y="2324876"/>
            <a:ext cx="544800" cy="73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2cdc2e90404_0_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42249" y="2440683"/>
            <a:ext cx="708400" cy="56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cdc2e90404_0_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3857" y="2375638"/>
            <a:ext cx="783850" cy="69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2cdc2e90404_0_4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Google Shape;458;g2cdc2e90404_0_46"/>
          <p:cNvCxnSpPr/>
          <p:nvPr/>
        </p:nvCxnSpPr>
        <p:spPr>
          <a:xfrm>
            <a:off x="3057850" y="1371625"/>
            <a:ext cx="59976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cdc2e90404_0_68"/>
          <p:cNvSpPr/>
          <p:nvPr/>
        </p:nvSpPr>
        <p:spPr>
          <a:xfrm>
            <a:off x="1513050" y="1837375"/>
            <a:ext cx="2678400" cy="8610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2cdc2e90404_0_68"/>
          <p:cNvSpPr/>
          <p:nvPr/>
        </p:nvSpPr>
        <p:spPr>
          <a:xfrm>
            <a:off x="1513050" y="2894990"/>
            <a:ext cx="2678400" cy="861000"/>
          </a:xfrm>
          <a:prstGeom prst="homePlate">
            <a:avLst>
              <a:gd fmla="val 50000" name="adj"/>
            </a:avLst>
          </a:prstGeom>
          <a:solidFill>
            <a:srgbClr val="8E7CC3"/>
          </a:solidFill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2cdc2e90404_0_68"/>
          <p:cNvSpPr/>
          <p:nvPr/>
        </p:nvSpPr>
        <p:spPr>
          <a:xfrm>
            <a:off x="1513050" y="3941087"/>
            <a:ext cx="2678400" cy="861000"/>
          </a:xfrm>
          <a:prstGeom prst="homePlate">
            <a:avLst>
              <a:gd fmla="val 50000" name="adj"/>
            </a:avLst>
          </a:prstGeom>
          <a:solidFill>
            <a:srgbClr val="56B692"/>
          </a:solidFill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2cdc2e90404_0_68"/>
          <p:cNvSpPr/>
          <p:nvPr/>
        </p:nvSpPr>
        <p:spPr>
          <a:xfrm>
            <a:off x="1513050" y="4998702"/>
            <a:ext cx="2678400" cy="861000"/>
          </a:xfrm>
          <a:prstGeom prst="homePlate">
            <a:avLst>
              <a:gd fmla="val 50000" name="adj"/>
            </a:avLst>
          </a:prstGeom>
          <a:solidFill>
            <a:srgbClr val="4372C3"/>
          </a:solidFill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g2cdc2e90404_0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2cdc2e90404_0_68"/>
          <p:cNvSpPr/>
          <p:nvPr/>
        </p:nvSpPr>
        <p:spPr>
          <a:xfrm>
            <a:off x="4526255" y="1817000"/>
            <a:ext cx="6152700" cy="892800"/>
          </a:xfrm>
          <a:prstGeom prst="rect">
            <a:avLst/>
          </a:prstGeom>
          <a:solidFill>
            <a:schemeClr val="accent2"/>
          </a:solidFill>
          <a:ln cap="flat" cmpd="sng" w="3175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Presupuesto, recursos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g2cdc2e90404_0_68"/>
          <p:cNvSpPr/>
          <p:nvPr/>
        </p:nvSpPr>
        <p:spPr>
          <a:xfrm>
            <a:off x="4526255" y="2880839"/>
            <a:ext cx="6152700" cy="895200"/>
          </a:xfrm>
          <a:prstGeom prst="rect">
            <a:avLst/>
          </a:prstGeom>
          <a:solidFill>
            <a:srgbClr val="8E7CC3"/>
          </a:solidFill>
          <a:ln cap="flat" cmpd="sng" w="3175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Acceso a las instalaciones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2cdc2e90404_0_68"/>
          <p:cNvSpPr/>
          <p:nvPr/>
        </p:nvSpPr>
        <p:spPr>
          <a:xfrm>
            <a:off x="4526254" y="4981642"/>
            <a:ext cx="6138600" cy="895200"/>
          </a:xfrm>
          <a:prstGeom prst="rect">
            <a:avLst/>
          </a:prstGeom>
          <a:solidFill>
            <a:srgbClr val="4372C3"/>
          </a:solidFill>
          <a:ln cap="flat" cmpd="sng" w="3175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Gestión y apoyo para la innovación, creer en el proyecto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2cdc2e90404_0_68"/>
          <p:cNvSpPr/>
          <p:nvPr/>
        </p:nvSpPr>
        <p:spPr>
          <a:xfrm>
            <a:off x="4526252" y="3926111"/>
            <a:ext cx="6152700" cy="895200"/>
          </a:xfrm>
          <a:prstGeom prst="rect">
            <a:avLst/>
          </a:prstGeom>
          <a:solidFill>
            <a:srgbClr val="56B692"/>
          </a:solidFill>
          <a:ln cap="flat" cmpd="sng" w="3175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Controlan condiciones de intervención de monumentos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g2cdc2e90404_0_68"/>
          <p:cNvSpPr/>
          <p:nvPr/>
        </p:nvSpPr>
        <p:spPr>
          <a:xfrm>
            <a:off x="1517652" y="5142475"/>
            <a:ext cx="24189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L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EQUIPO DIRECTIVO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g2cdc2e90404_0_68"/>
          <p:cNvSpPr/>
          <p:nvPr/>
        </p:nvSpPr>
        <p:spPr>
          <a:xfrm>
            <a:off x="1517651" y="3043750"/>
            <a:ext cx="26784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L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CORFO -PROCULTURA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4" name="Google Shape;474;g2cdc2e90404_0_68"/>
          <p:cNvSpPr/>
          <p:nvPr/>
        </p:nvSpPr>
        <p:spPr>
          <a:xfrm>
            <a:off x="1517655" y="1985325"/>
            <a:ext cx="17646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L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5" name="Google Shape;475;g2cdc2e90404_0_68"/>
          <p:cNvSpPr/>
          <p:nvPr/>
        </p:nvSpPr>
        <p:spPr>
          <a:xfrm>
            <a:off x="1513050" y="4089025"/>
            <a:ext cx="20580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80000" spcFirstLastPara="1" rIns="18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L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CONSEJO MONUMENTOS NACIONALES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g2cdc2e90404_0_68"/>
          <p:cNvSpPr txBox="1"/>
          <p:nvPr/>
        </p:nvSpPr>
        <p:spPr>
          <a:xfrm>
            <a:off x="0" y="684150"/>
            <a:ext cx="12192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6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Facilitadores de la </a:t>
            </a:r>
            <a:r>
              <a:rPr b="1" lang="es-CL" sz="26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i</a:t>
            </a:r>
            <a:r>
              <a:rPr b="1" i="0" lang="es-CL" sz="26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nnovación</a:t>
            </a:r>
            <a:endParaRPr b="1" i="0" sz="26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7" name="Google Shape;477;g2cdc2e90404_0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g2cdc2e90404_0_68"/>
          <p:cNvCxnSpPr/>
          <p:nvPr/>
        </p:nvCxnSpPr>
        <p:spPr>
          <a:xfrm>
            <a:off x="3057850" y="1371625"/>
            <a:ext cx="59976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g2cdc2e90404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cdc2e90404_0_86"/>
          <p:cNvSpPr txBox="1"/>
          <p:nvPr/>
        </p:nvSpPr>
        <p:spPr>
          <a:xfrm>
            <a:off x="0" y="576838"/>
            <a:ext cx="12192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-CL" sz="26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Nudos críticos que se presentaron durante </a:t>
            </a:r>
            <a:r>
              <a:rPr b="1" i="0" lang="es-CL" sz="26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la Innovación</a:t>
            </a:r>
            <a:endParaRPr b="1" i="0" sz="26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g2cdc2e90404_0_86"/>
          <p:cNvSpPr/>
          <p:nvPr/>
        </p:nvSpPr>
        <p:spPr>
          <a:xfrm>
            <a:off x="3013575" y="1630225"/>
            <a:ext cx="6968700" cy="791700"/>
          </a:xfrm>
          <a:prstGeom prst="roundRect">
            <a:avLst>
              <a:gd fmla="val 16667" name="adj"/>
            </a:avLst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1" i="0" lang="es-CL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rofesores/as y estudiantes con poco conocimiento de la </a:t>
            </a:r>
            <a:r>
              <a:rPr b="1" lang="es-CL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metodología</a:t>
            </a:r>
            <a:r>
              <a:rPr b="1" i="0" lang="es-CL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AB</a:t>
            </a:r>
            <a:r>
              <a:rPr b="1" lang="es-CL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endParaRPr b="1" i="0" sz="2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g2cdc2e90404_0_86"/>
          <p:cNvSpPr/>
          <p:nvPr/>
        </p:nvSpPr>
        <p:spPr>
          <a:xfrm>
            <a:off x="3013575" y="2944497"/>
            <a:ext cx="6968700" cy="7917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Char char="•"/>
            </a:pPr>
            <a:r>
              <a:rPr b="1" i="0" lang="es-CL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Desconocimiento de las exigencias del </a:t>
            </a:r>
            <a:br>
              <a:rPr b="1" i="0" lang="es-CL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s-CL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Consejo de Monumento Nacionales</a:t>
            </a:r>
            <a:endParaRPr b="1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Google Shape;487;g2cdc2e90404_0_86"/>
          <p:cNvSpPr/>
          <p:nvPr/>
        </p:nvSpPr>
        <p:spPr>
          <a:xfrm>
            <a:off x="3013575" y="4219243"/>
            <a:ext cx="6968700" cy="7917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Char char="•"/>
            </a:pPr>
            <a:r>
              <a:rPr b="1" i="0" lang="es-CL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Recursos disponibles</a:t>
            </a:r>
            <a:endParaRPr b="1" i="0" sz="2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8" name="Google Shape;488;g2cdc2e90404_0_86"/>
          <p:cNvSpPr/>
          <p:nvPr/>
        </p:nvSpPr>
        <p:spPr>
          <a:xfrm>
            <a:off x="3013575" y="5541427"/>
            <a:ext cx="6968700" cy="791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</a:pPr>
            <a:r>
              <a:rPr b="1" i="0" lang="es-CL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Tiempo de trabajo colaborativo</a:t>
            </a:r>
            <a:r>
              <a:rPr b="1" i="0" lang="es-CL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g2cdc2e90404_0_86"/>
          <p:cNvSpPr/>
          <p:nvPr/>
        </p:nvSpPr>
        <p:spPr>
          <a:xfrm>
            <a:off x="2209724" y="1460104"/>
            <a:ext cx="1155300" cy="1131900"/>
          </a:xfrm>
          <a:prstGeom prst="ellipse">
            <a:avLst/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t/>
            </a:r>
            <a:endParaRPr b="1" i="0" sz="4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g2cdc2e90404_0_86"/>
          <p:cNvSpPr/>
          <p:nvPr/>
        </p:nvSpPr>
        <p:spPr>
          <a:xfrm>
            <a:off x="2209724" y="2833867"/>
            <a:ext cx="1155300" cy="11319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t/>
            </a:r>
            <a:endParaRPr b="1" i="0" sz="4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g2cdc2e90404_0_86"/>
          <p:cNvSpPr/>
          <p:nvPr/>
        </p:nvSpPr>
        <p:spPr>
          <a:xfrm>
            <a:off x="2209724" y="4098104"/>
            <a:ext cx="1155300" cy="11319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t/>
            </a:r>
            <a:endParaRPr b="1" i="0" sz="4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g2cdc2e90404_0_86"/>
          <p:cNvSpPr/>
          <p:nvPr/>
        </p:nvSpPr>
        <p:spPr>
          <a:xfrm>
            <a:off x="2209724" y="5362329"/>
            <a:ext cx="1155300" cy="1131900"/>
          </a:xfrm>
          <a:prstGeom prst="ellipse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t/>
            </a:r>
            <a:endParaRPr b="1" i="0" sz="4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3" name="Google Shape;493;g2cdc2e90404_0_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7419" y="5579387"/>
            <a:ext cx="759902" cy="63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cdc2e90404_0_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7053" y="1665675"/>
            <a:ext cx="560631" cy="62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cdc2e90404_0_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3163" y="3030193"/>
            <a:ext cx="708424" cy="62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2cdc2e90404_0_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33175" y="4381125"/>
            <a:ext cx="708400" cy="56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2cdc2e90404_0_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g2cdc2e90404_0_86"/>
          <p:cNvCxnSpPr/>
          <p:nvPr/>
        </p:nvCxnSpPr>
        <p:spPr>
          <a:xfrm>
            <a:off x="1076150" y="1196400"/>
            <a:ext cx="100002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2cdc2e90404_0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upo de personas alrededor de una mesa&#10;&#10;Descripción generada automáticamente" id="504" name="Google Shape;504;g2cdc2e90404_0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9150" y="3522825"/>
            <a:ext cx="3583237" cy="2563624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899842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descr="Una persona sentado en un escritorio&#10;&#10;Descripción generada automáticamente con confianza media" id="505" name="Google Shape;505;g2cdc2e90404_0_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9176" y="3522825"/>
            <a:ext cx="3441098" cy="2563624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899842" rotWithShape="0" algn="br" dir="10500000" dist="95250" sy="23000">
              <a:srgbClr val="000000">
                <a:alpha val="20000"/>
              </a:srgbClr>
            </a:outerShdw>
          </a:effectLst>
        </p:spPr>
      </p:pic>
      <p:sp>
        <p:nvSpPr>
          <p:cNvPr id="506" name="Google Shape;506;g2cdc2e90404_0_104"/>
          <p:cNvSpPr txBox="1"/>
          <p:nvPr/>
        </p:nvSpPr>
        <p:spPr>
          <a:xfrm>
            <a:off x="2369250" y="543800"/>
            <a:ext cx="74535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6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Impacto de la </a:t>
            </a:r>
            <a:r>
              <a:rPr b="1" lang="es-CL" sz="26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b="1" i="0" lang="es-CL" sz="26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nnovación implementada</a:t>
            </a:r>
            <a:endParaRPr b="1" i="0" sz="26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Google Shape;507;g2cdc2e90404_0_104"/>
          <p:cNvSpPr/>
          <p:nvPr/>
        </p:nvSpPr>
        <p:spPr>
          <a:xfrm>
            <a:off x="2326300" y="1699813"/>
            <a:ext cx="8678400" cy="1289400"/>
          </a:xfrm>
          <a:prstGeom prst="roundRect">
            <a:avLst>
              <a:gd fmla="val 7085" name="adj"/>
            </a:avLst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Desarrollo de pensamiento crítico, creatividad, tolerancia, apoyo mutuo, solidaridad, </a:t>
            </a:r>
            <a:r>
              <a:rPr b="1" i="0" lang="es-C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aprendizaje entre pares, se impacta en la trayectoria. </a:t>
            </a:r>
            <a:endParaRPr b="1" i="0" sz="2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8" name="Google Shape;508;g2cdc2e90404_0_104"/>
          <p:cNvSpPr/>
          <p:nvPr/>
        </p:nvSpPr>
        <p:spPr>
          <a:xfrm>
            <a:off x="762950" y="1337113"/>
            <a:ext cx="2056200" cy="2014800"/>
          </a:xfrm>
          <a:prstGeom prst="ellipse">
            <a:avLst/>
          </a:prstGeom>
          <a:solidFill>
            <a:srgbClr val="39B8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t/>
            </a:r>
            <a:endParaRPr b="1" i="0" sz="4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9" name="Google Shape;509;g2cdc2e90404_0_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075" y="1773050"/>
            <a:ext cx="1363625" cy="108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cdc2e90404_0_10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g2cdc2e90404_0_104"/>
          <p:cNvCxnSpPr/>
          <p:nvPr/>
        </p:nvCxnSpPr>
        <p:spPr>
          <a:xfrm>
            <a:off x="2441025" y="1166225"/>
            <a:ext cx="72180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g2cdc2e90404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2cdc2e90404_0_115"/>
          <p:cNvPicPr preferRelativeResize="0"/>
          <p:nvPr/>
        </p:nvPicPr>
        <p:blipFill rotWithShape="1">
          <a:blip r:embed="rId4">
            <a:alphaModFix/>
          </a:blip>
          <a:srcRect b="0" l="11433" r="13933" t="0"/>
          <a:stretch/>
        </p:blipFill>
        <p:spPr>
          <a:xfrm>
            <a:off x="245750" y="4109263"/>
            <a:ext cx="2430600" cy="250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8" name="Google Shape;518;g2cdc2e90404_0_115"/>
          <p:cNvPicPr preferRelativeResize="0"/>
          <p:nvPr/>
        </p:nvPicPr>
        <p:blipFill rotWithShape="1">
          <a:blip r:embed="rId5">
            <a:alphaModFix/>
          </a:blip>
          <a:srcRect b="0" l="21450" r="10257" t="-5820"/>
          <a:stretch/>
        </p:blipFill>
        <p:spPr>
          <a:xfrm>
            <a:off x="9158775" y="792350"/>
            <a:ext cx="2430600" cy="243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9" name="Google Shape;519;g2cdc2e90404_0_115"/>
          <p:cNvSpPr/>
          <p:nvPr/>
        </p:nvSpPr>
        <p:spPr>
          <a:xfrm>
            <a:off x="4979825" y="5224500"/>
            <a:ext cx="6729000" cy="1275000"/>
          </a:xfrm>
          <a:prstGeom prst="roundRect">
            <a:avLst>
              <a:gd fmla="val 16667" name="adj"/>
            </a:avLst>
          </a:prstGeom>
          <a:solidFill>
            <a:srgbClr val="39B89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L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Incorporar a personas expertas en el tema, para  contribuyan con su visión sobre lo que trabajamos y aportar desde sus conocimientos.</a:t>
            </a:r>
            <a:endParaRPr b="1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g2cdc2e90404_0_115"/>
          <p:cNvSpPr txBox="1"/>
          <p:nvPr/>
        </p:nvSpPr>
        <p:spPr>
          <a:xfrm>
            <a:off x="589500" y="317263"/>
            <a:ext cx="8964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25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Proyección</a:t>
            </a:r>
            <a:r>
              <a:rPr b="1" i="0" lang="es-CL" sz="25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 de la innovac</a:t>
            </a:r>
            <a:r>
              <a:rPr b="1" i="0" lang="es-CL" sz="25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ión</a:t>
            </a:r>
            <a:endParaRPr b="1" i="0" sz="23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1" name="Google Shape;521;g2cdc2e90404_0_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g2cdc2e90404_0_115"/>
          <p:cNvGrpSpPr/>
          <p:nvPr/>
        </p:nvGrpSpPr>
        <p:grpSpPr>
          <a:xfrm>
            <a:off x="840225" y="927175"/>
            <a:ext cx="9146725" cy="4062050"/>
            <a:chOff x="4" y="8"/>
            <a:chExt cx="9146725" cy="4062050"/>
          </a:xfrm>
        </p:grpSpPr>
        <p:sp>
          <p:nvSpPr>
            <p:cNvPr id="523" name="Google Shape;523;g2cdc2e90404_0_115"/>
            <p:cNvSpPr/>
            <p:nvPr/>
          </p:nvSpPr>
          <p:spPr>
            <a:xfrm>
              <a:off x="4" y="8"/>
              <a:ext cx="6666300" cy="731100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2cdc2e90404_0_115"/>
            <p:cNvSpPr/>
            <p:nvPr/>
          </p:nvSpPr>
          <p:spPr>
            <a:xfrm>
              <a:off x="310979" y="832733"/>
              <a:ext cx="7241400" cy="731100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2cdc2e90404_0_115"/>
            <p:cNvSpPr txBox="1"/>
            <p:nvPr/>
          </p:nvSpPr>
          <p:spPr>
            <a:xfrm>
              <a:off x="332399" y="854157"/>
              <a:ext cx="6894300" cy="68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CL" sz="16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Expandir a la comunidad escolar en general, el proyecto ABP </a:t>
              </a:r>
              <a:r>
                <a:rPr b="1" i="0" lang="es-CL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(14 cursos)</a:t>
              </a:r>
              <a:endParaRPr b="1" i="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6" name="Google Shape;526;g2cdc2e90404_0_115"/>
            <p:cNvSpPr/>
            <p:nvPr/>
          </p:nvSpPr>
          <p:spPr>
            <a:xfrm>
              <a:off x="1134955" y="1674183"/>
              <a:ext cx="7014300" cy="731100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2cdc2e90404_0_115"/>
            <p:cNvSpPr txBox="1"/>
            <p:nvPr/>
          </p:nvSpPr>
          <p:spPr>
            <a:xfrm>
              <a:off x="1156379" y="1695608"/>
              <a:ext cx="6459600" cy="68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s-CL" sz="15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Difundir la experiencia en otros establecimientos de la comuna y la región (15 establecimientos)</a:t>
              </a:r>
              <a:endParaRPr b="1" i="0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8" name="Google Shape;528;g2cdc2e90404_0_115"/>
            <p:cNvSpPr/>
            <p:nvPr/>
          </p:nvSpPr>
          <p:spPr>
            <a:xfrm>
              <a:off x="1885229" y="2512033"/>
              <a:ext cx="6823500" cy="731100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2cdc2e90404_0_115"/>
            <p:cNvSpPr txBox="1"/>
            <p:nvPr/>
          </p:nvSpPr>
          <p:spPr>
            <a:xfrm>
              <a:off x="1906648" y="2533461"/>
              <a:ext cx="6459600" cy="68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s-CL" sz="15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Trabajo con  la Red EPJA Regional, se difunde el proyecto ABP a nivel nacional, para que otras EPJA lo apliquen (2 redes EPJA)</a:t>
              </a:r>
              <a:endParaRPr b="1" i="0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0" name="Google Shape;530;g2cdc2e90404_0_115"/>
            <p:cNvSpPr/>
            <p:nvPr/>
          </p:nvSpPr>
          <p:spPr>
            <a:xfrm>
              <a:off x="2252429" y="3330958"/>
              <a:ext cx="6894300" cy="731100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g2cdc2e90404_0_115"/>
            <p:cNvSpPr txBox="1"/>
            <p:nvPr/>
          </p:nvSpPr>
          <p:spPr>
            <a:xfrm>
              <a:off x="2504154" y="3352383"/>
              <a:ext cx="6229200" cy="68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s-CL" sz="15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Vincularse con la comunidad en el turismo</a:t>
              </a:r>
              <a:endParaRPr b="1" i="0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2" name="Google Shape;532;g2cdc2e90404_0_115"/>
            <p:cNvSpPr/>
            <p:nvPr/>
          </p:nvSpPr>
          <p:spPr>
            <a:xfrm>
              <a:off x="6319779" y="416573"/>
              <a:ext cx="475200" cy="4752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chemeClr val="lt1"/>
            </a:solidFill>
            <a:ln cap="flat" cmpd="sng" w="28575">
              <a:solidFill>
                <a:srgbClr val="0C45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2cdc2e90404_0_115"/>
            <p:cNvSpPr/>
            <p:nvPr/>
          </p:nvSpPr>
          <p:spPr>
            <a:xfrm>
              <a:off x="7433712" y="1366915"/>
              <a:ext cx="475200" cy="4752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chemeClr val="lt1"/>
            </a:solidFill>
            <a:ln cap="flat" cmpd="sng" w="28575">
              <a:solidFill>
                <a:srgbClr val="0C45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g2cdc2e90404_0_115"/>
            <p:cNvSpPr/>
            <p:nvPr/>
          </p:nvSpPr>
          <p:spPr>
            <a:xfrm>
              <a:off x="8104770" y="2187471"/>
              <a:ext cx="475200" cy="4752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chemeClr val="lt1"/>
            </a:solidFill>
            <a:ln cap="flat" cmpd="sng" w="28575">
              <a:solidFill>
                <a:srgbClr val="0C45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g2cdc2e90404_0_115"/>
            <p:cNvSpPr/>
            <p:nvPr/>
          </p:nvSpPr>
          <p:spPr>
            <a:xfrm>
              <a:off x="8538828" y="3028337"/>
              <a:ext cx="475200" cy="4752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chemeClr val="lt1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2cdc2e90404_0_115"/>
            <p:cNvSpPr txBox="1"/>
            <p:nvPr/>
          </p:nvSpPr>
          <p:spPr>
            <a:xfrm>
              <a:off x="16" y="72128"/>
              <a:ext cx="6666300" cy="68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s-CL" sz="15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¿Cómo se proyecta la innovación en una práctica transformadora sostenible?</a:t>
              </a:r>
              <a:endParaRPr b="1" i="0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g2cdc2e90404_0_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atua de una casa&#10;&#10;Descripción generada automáticamente con confianza media" id="542" name="Google Shape;542;g2cdc2e90404_0_143"/>
          <p:cNvPicPr preferRelativeResize="0"/>
          <p:nvPr/>
        </p:nvPicPr>
        <p:blipFill rotWithShape="1">
          <a:blip r:embed="rId4">
            <a:alphaModFix/>
          </a:blip>
          <a:srcRect b="0" l="5280" r="17517" t="0"/>
          <a:stretch/>
        </p:blipFill>
        <p:spPr>
          <a:xfrm>
            <a:off x="875275" y="1619875"/>
            <a:ext cx="2613900" cy="2539500"/>
          </a:xfrm>
          <a:prstGeom prst="ellipse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br" dir="10500000" dist="95250">
              <a:srgbClr val="000000">
                <a:alpha val="20000"/>
              </a:srgbClr>
            </a:outerShdw>
          </a:effectLst>
        </p:spPr>
      </p:pic>
      <p:pic>
        <p:nvPicPr>
          <p:cNvPr descr="Imagen que contiene exterior, pasto, avión, agua&#10;&#10;Descripción generada automáticamente" id="543" name="Google Shape;543;g2cdc2e90404_0_143"/>
          <p:cNvPicPr preferRelativeResize="0"/>
          <p:nvPr/>
        </p:nvPicPr>
        <p:blipFill rotWithShape="1">
          <a:blip r:embed="rId5">
            <a:alphaModFix/>
          </a:blip>
          <a:srcRect b="3063" l="22099" r="12028" t="10386"/>
          <a:stretch/>
        </p:blipFill>
        <p:spPr>
          <a:xfrm>
            <a:off x="2009400" y="3763050"/>
            <a:ext cx="2346900" cy="2312700"/>
          </a:xfrm>
          <a:prstGeom prst="ellipse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br" dir="10500000" dist="95250">
              <a:srgbClr val="000000">
                <a:alpha val="20000"/>
              </a:srgbClr>
            </a:outerShdw>
          </a:effectLst>
        </p:spPr>
      </p:pic>
      <p:pic>
        <p:nvPicPr>
          <p:cNvPr descr="Casa en medio de una iglesia&#10;&#10;Descripción generada automáticamente con confianza media" id="544" name="Google Shape;544;g2cdc2e90404_0_143"/>
          <p:cNvPicPr preferRelativeResize="0"/>
          <p:nvPr/>
        </p:nvPicPr>
        <p:blipFill rotWithShape="1">
          <a:blip r:embed="rId6">
            <a:alphaModFix/>
          </a:blip>
          <a:srcRect b="2067" l="12895" r="30495" t="5612"/>
          <a:stretch/>
        </p:blipFill>
        <p:spPr>
          <a:xfrm>
            <a:off x="8187575" y="3876450"/>
            <a:ext cx="2266800" cy="2253000"/>
          </a:xfrm>
          <a:prstGeom prst="ellipse">
            <a:avLst/>
          </a:prstGeom>
          <a:noFill/>
          <a:ln cap="rnd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br" dir="10500000" dist="95250">
              <a:srgbClr val="000000">
                <a:alpha val="20000"/>
              </a:srgbClr>
            </a:outerShdw>
          </a:effectLst>
        </p:spPr>
      </p:pic>
      <p:pic>
        <p:nvPicPr>
          <p:cNvPr descr="Código QR&#10;&#10;Descripción generada automáticamente" id="545" name="Google Shape;545;g2cdc2e90404_0_1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93147" y="1619876"/>
            <a:ext cx="2372650" cy="23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2cdc2e90404_0_143"/>
          <p:cNvSpPr txBox="1"/>
          <p:nvPr/>
        </p:nvSpPr>
        <p:spPr>
          <a:xfrm>
            <a:off x="481775" y="417950"/>
            <a:ext cx="96783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7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Lota</a:t>
            </a:r>
            <a:r>
              <a:rPr b="1" i="0" lang="es-CL" sz="27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 en </a:t>
            </a:r>
            <a:r>
              <a:rPr b="1" i="0" lang="es-CL" sz="27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proyecto a ser Patrimonio de la Humanidad</a:t>
            </a:r>
            <a:endParaRPr b="1" i="0" sz="25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n que contiene edificio, pequeño, tren, cuarto&#10;&#10;Descripción generada automáticamente" id="547" name="Google Shape;547;g2cdc2e90404_0_1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08475" y="1619875"/>
            <a:ext cx="2555100" cy="2593200"/>
          </a:xfrm>
          <a:prstGeom prst="ellipse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br" dir="10500000" dist="95250">
              <a:srgbClr val="000000">
                <a:alpha val="20000"/>
              </a:srgbClr>
            </a:outerShdw>
          </a:effectLst>
        </p:spPr>
      </p:pic>
      <p:pic>
        <p:nvPicPr>
          <p:cNvPr id="548" name="Google Shape;548;g2cdc2e90404_0_1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2cdc2e90404_0_1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333753">
            <a:off x="3762943" y="3605509"/>
            <a:ext cx="4229593" cy="42295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2cdc2e90404_0_143"/>
          <p:cNvCxnSpPr/>
          <p:nvPr/>
        </p:nvCxnSpPr>
        <p:spPr>
          <a:xfrm>
            <a:off x="538100" y="1051288"/>
            <a:ext cx="9318000" cy="0"/>
          </a:xfrm>
          <a:prstGeom prst="straightConnector1">
            <a:avLst/>
          </a:prstGeom>
          <a:noFill/>
          <a:ln cap="flat" cmpd="sng" w="19050">
            <a:solidFill>
              <a:srgbClr val="82C1CE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28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a&#10;&#10;Descripción generada automáticamente" id="555" name="Google Shape;555;g2ceb116a233_4_0"/>
          <p:cNvPicPr preferRelativeResize="0"/>
          <p:nvPr/>
        </p:nvPicPr>
        <p:blipFill rotWithShape="1">
          <a:blip r:embed="rId3">
            <a:alphaModFix/>
          </a:blip>
          <a:srcRect b="37300" l="2901" r="1037" t="21587"/>
          <a:stretch/>
        </p:blipFill>
        <p:spPr>
          <a:xfrm>
            <a:off x="488725" y="241988"/>
            <a:ext cx="11214549" cy="637402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2ceb116a233_4_0"/>
          <p:cNvSpPr/>
          <p:nvPr/>
        </p:nvSpPr>
        <p:spPr>
          <a:xfrm>
            <a:off x="8530542" y="2407534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2ceb116a233_4_0"/>
          <p:cNvSpPr/>
          <p:nvPr/>
        </p:nvSpPr>
        <p:spPr>
          <a:xfrm>
            <a:off x="6155802" y="2872450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2ceb116a233_4_0"/>
          <p:cNvSpPr/>
          <p:nvPr/>
        </p:nvSpPr>
        <p:spPr>
          <a:xfrm>
            <a:off x="2737211" y="2627453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2ceb116a233_4_0"/>
          <p:cNvSpPr/>
          <p:nvPr/>
        </p:nvSpPr>
        <p:spPr>
          <a:xfrm>
            <a:off x="1923327" y="4041494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ceb116a233_4_0"/>
          <p:cNvSpPr/>
          <p:nvPr/>
        </p:nvSpPr>
        <p:spPr>
          <a:xfrm>
            <a:off x="5025342" y="557514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2ceb116a233_4_0"/>
          <p:cNvSpPr/>
          <p:nvPr/>
        </p:nvSpPr>
        <p:spPr>
          <a:xfrm>
            <a:off x="3786851" y="1032076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2ceb116a233_4_0"/>
          <p:cNvSpPr/>
          <p:nvPr/>
        </p:nvSpPr>
        <p:spPr>
          <a:xfrm>
            <a:off x="3983620" y="1251995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2ceb116a233_4_0"/>
          <p:cNvSpPr/>
          <p:nvPr/>
        </p:nvSpPr>
        <p:spPr>
          <a:xfrm>
            <a:off x="3688466" y="667473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2ceb116a233_4_0"/>
          <p:cNvSpPr/>
          <p:nvPr/>
        </p:nvSpPr>
        <p:spPr>
          <a:xfrm>
            <a:off x="3638309" y="406720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2ceb116a233_4_0"/>
          <p:cNvSpPr/>
          <p:nvPr/>
        </p:nvSpPr>
        <p:spPr>
          <a:xfrm>
            <a:off x="3983619" y="55621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2ceb116a233_4_0"/>
          <p:cNvSpPr/>
          <p:nvPr/>
        </p:nvSpPr>
        <p:spPr>
          <a:xfrm>
            <a:off x="3238773" y="922116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g2ceb116a233_4_0"/>
          <p:cNvSpPr/>
          <p:nvPr/>
        </p:nvSpPr>
        <p:spPr>
          <a:xfrm>
            <a:off x="3491697" y="1427543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2ceb116a233_4_0"/>
          <p:cNvSpPr/>
          <p:nvPr/>
        </p:nvSpPr>
        <p:spPr>
          <a:xfrm>
            <a:off x="7191737" y="3962399"/>
            <a:ext cx="196800" cy="2199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2ceb116a233_4_0"/>
          <p:cNvSpPr/>
          <p:nvPr/>
        </p:nvSpPr>
        <p:spPr>
          <a:xfrm>
            <a:off x="239850" y="5212725"/>
            <a:ext cx="11712300" cy="12114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0" name="Google Shape;570;g2ceb116a233_4_0"/>
          <p:cNvGrpSpPr/>
          <p:nvPr/>
        </p:nvGrpSpPr>
        <p:grpSpPr>
          <a:xfrm>
            <a:off x="663811" y="5302559"/>
            <a:ext cx="10811736" cy="1036397"/>
            <a:chOff x="177001" y="5652801"/>
            <a:chExt cx="11709884" cy="1223898"/>
          </a:xfrm>
        </p:grpSpPr>
        <p:pic>
          <p:nvPicPr>
            <p:cNvPr descr="Logotipo, nombre de la empresa&#10;&#10;Descripción generada automáticamente" id="571" name="Google Shape;571;g2ceb116a233_4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86041" y="5652801"/>
              <a:ext cx="865876" cy="1081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 dibujo con letras&#10;&#10;Descripción generada automáticamente con confianza baja" id="572" name="Google Shape;572;g2ceb116a233_4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58709" y="5806854"/>
              <a:ext cx="978448" cy="98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 dibujo de una cara feliz&#10;&#10;Descripción generada automáticamente con confianza baja" id="573" name="Google Shape;573;g2ceb116a233_4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778732" y="5768308"/>
              <a:ext cx="865866" cy="1066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xto&#10;&#10;Descripción generada automáticamente" id="574" name="Google Shape;574;g2ceb116a233_4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47876" y="5769503"/>
              <a:ext cx="1828862" cy="1066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tipo&#10;&#10;Descripción generada automáticamente" id="575" name="Google Shape;575;g2ceb116a233_4_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707206" y="5806849"/>
              <a:ext cx="787929" cy="989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tipo&#10;&#10;Descripción generada automáticamente" id="576" name="Google Shape;576;g2ceb116a233_4_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662174" y="5668826"/>
              <a:ext cx="1224711" cy="120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Forma&#10;&#10;Descripción generada automáticamente" id="577" name="Google Shape;577;g2ceb116a233_4_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683994" y="5791271"/>
              <a:ext cx="978448" cy="10667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tipo, Icono, nombre de la empresa&#10;&#10;Descripción generada automáticamente" id="578" name="Google Shape;578;g2ceb116a233_4_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524633" y="5654152"/>
              <a:ext cx="1131290" cy="1131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Logotipo&#10;&#10;Descripción generada automáticamente" id="579" name="Google Shape;579;g2ceb116a233_4_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658847" y="5684865"/>
              <a:ext cx="978439" cy="1131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Aplicación&#10;&#10;Descripción generada automáticamente" id="580" name="Google Shape;580;g2ceb116a233_4_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77001" y="6019843"/>
              <a:ext cx="1428761" cy="7157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1" name="Google Shape;581;g2ceb116a233_4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2c642a4ff2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5150" y="4488450"/>
            <a:ext cx="1123125" cy="11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c642a4ff23_0_0"/>
          <p:cNvSpPr txBox="1"/>
          <p:nvPr>
            <p:ph type="title"/>
          </p:nvPr>
        </p:nvSpPr>
        <p:spPr>
          <a:xfrm>
            <a:off x="5625150" y="1639875"/>
            <a:ext cx="57084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RUTA PODEMOS TRANSFORMAR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g2c642a4ff23_0_0"/>
          <p:cNvSpPr/>
          <p:nvPr/>
        </p:nvSpPr>
        <p:spPr>
          <a:xfrm>
            <a:off x="6082350" y="2781900"/>
            <a:ext cx="4794000" cy="745200"/>
          </a:xfrm>
          <a:prstGeom prst="roundRect">
            <a:avLst>
              <a:gd fmla="val 50000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s-CL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¿Cómo diseñar un proyecto de innovación educativa?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9" name="Google Shape;259;g2c642a4ff23_0_0"/>
          <p:cNvPicPr preferRelativeResize="0"/>
          <p:nvPr/>
        </p:nvPicPr>
        <p:blipFill rotWithShape="1">
          <a:blip r:embed="rId5">
            <a:alphaModFix/>
          </a:blip>
          <a:srcRect b="0" l="42062" r="0" t="0"/>
          <a:stretch/>
        </p:blipFill>
        <p:spPr>
          <a:xfrm>
            <a:off x="6858004" y="4431200"/>
            <a:ext cx="807124" cy="12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c642a4ff2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3325" y="4521288"/>
            <a:ext cx="2126574" cy="106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c642a4ff23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56400" y="4009575"/>
            <a:ext cx="1897851" cy="189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c642a4ff23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050" y="1749700"/>
            <a:ext cx="5708251" cy="29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cdc2e90404_0_510"/>
          <p:cNvSpPr txBox="1"/>
          <p:nvPr/>
        </p:nvSpPr>
        <p:spPr>
          <a:xfrm>
            <a:off x="724650" y="4199100"/>
            <a:ext cx="10742700" cy="2373600"/>
          </a:xfrm>
          <a:prstGeom prst="rect">
            <a:avLst/>
          </a:prstGeom>
          <a:noFill/>
          <a:ln cap="flat" cmpd="sng" w="19050">
            <a:solidFill>
              <a:srgbClr val="6D9EE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7" name="Google Shape;587;g2cdc2e90404_0_510"/>
          <p:cNvSpPr txBox="1"/>
          <p:nvPr/>
        </p:nvSpPr>
        <p:spPr>
          <a:xfrm>
            <a:off x="724650" y="1150375"/>
            <a:ext cx="10742700" cy="2692200"/>
          </a:xfrm>
          <a:prstGeom prst="rect">
            <a:avLst/>
          </a:prstGeom>
          <a:noFill/>
          <a:ln cap="flat" cmpd="sng" w="19050">
            <a:solidFill>
              <a:srgbClr val="6D9EE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88" name="Google Shape;588;g2cdc2e90404_0_5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2cdc2e90404_0_5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g2cdc2e90404_0_510"/>
          <p:cNvSpPr/>
          <p:nvPr/>
        </p:nvSpPr>
        <p:spPr>
          <a:xfrm>
            <a:off x="3940050" y="270950"/>
            <a:ext cx="4311900" cy="522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CL" sz="2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Datos de contacto</a:t>
            </a:r>
            <a:endParaRPr b="1" i="0" sz="2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1" name="Google Shape;591;g2cdc2e90404_0_510"/>
          <p:cNvSpPr txBox="1"/>
          <p:nvPr/>
        </p:nvSpPr>
        <p:spPr>
          <a:xfrm>
            <a:off x="3695300" y="4350150"/>
            <a:ext cx="7318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s-CL" sz="20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Comité de Innovación en Educación Región del Biobío</a:t>
            </a:r>
            <a:endParaRPr sz="18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2" name="Google Shape;592;g2cdc2e90404_0_510"/>
          <p:cNvGrpSpPr/>
          <p:nvPr/>
        </p:nvGrpSpPr>
        <p:grpSpPr>
          <a:xfrm>
            <a:off x="3686658" y="3311439"/>
            <a:ext cx="400295" cy="380976"/>
            <a:chOff x="266768" y="1721375"/>
            <a:chExt cx="397907" cy="397887"/>
          </a:xfrm>
        </p:grpSpPr>
        <p:sp>
          <p:nvSpPr>
            <p:cNvPr id="593" name="Google Shape;593;g2cdc2e90404_0_510"/>
            <p:cNvSpPr/>
            <p:nvPr/>
          </p:nvSpPr>
          <p:spPr>
            <a:xfrm>
              <a:off x="454843" y="1791037"/>
              <a:ext cx="136218" cy="328222"/>
            </a:xfrm>
            <a:custGeom>
              <a:rect b="b" l="l" r="r" t="t"/>
              <a:pathLst>
                <a:path extrusionOk="0" h="15727" w="6527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2cdc2e90404_0_510"/>
            <p:cNvSpPr/>
            <p:nvPr/>
          </p:nvSpPr>
          <p:spPr>
            <a:xfrm>
              <a:off x="266768" y="1721375"/>
              <a:ext cx="397907" cy="397887"/>
            </a:xfrm>
            <a:custGeom>
              <a:rect b="b" l="l" r="r" t="t"/>
              <a:pathLst>
                <a:path extrusionOk="0" h="19065" w="19066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g2cdc2e90404_0_510"/>
          <p:cNvSpPr txBox="1"/>
          <p:nvPr/>
        </p:nvSpPr>
        <p:spPr>
          <a:xfrm>
            <a:off x="4317050" y="3319600"/>
            <a:ext cx="452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@CEIA LOTA</a:t>
            </a:r>
            <a:endParaRPr i="0" sz="18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6" name="Google Shape;596;g2cdc2e90404_0_510"/>
          <p:cNvGrpSpPr/>
          <p:nvPr/>
        </p:nvGrpSpPr>
        <p:grpSpPr>
          <a:xfrm>
            <a:off x="3672259" y="2215651"/>
            <a:ext cx="429043" cy="413160"/>
            <a:chOff x="2071000" y="1435025"/>
            <a:chExt cx="500400" cy="481875"/>
          </a:xfrm>
        </p:grpSpPr>
        <p:sp>
          <p:nvSpPr>
            <p:cNvPr id="597" name="Google Shape;597;g2cdc2e90404_0_510"/>
            <p:cNvSpPr/>
            <p:nvPr/>
          </p:nvSpPr>
          <p:spPr>
            <a:xfrm>
              <a:off x="2425125" y="1718700"/>
              <a:ext cx="146275" cy="141750"/>
            </a:xfrm>
            <a:custGeom>
              <a:rect b="b" l="l" r="r" t="t"/>
              <a:pathLst>
                <a:path extrusionOk="0" h="5670" w="5851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2cdc2e90404_0_510"/>
            <p:cNvSpPr/>
            <p:nvPr/>
          </p:nvSpPr>
          <p:spPr>
            <a:xfrm>
              <a:off x="2071000" y="1477850"/>
              <a:ext cx="453125" cy="439050"/>
            </a:xfrm>
            <a:custGeom>
              <a:rect b="b" l="l" r="r" t="t"/>
              <a:pathLst>
                <a:path extrusionOk="0" h="17562" w="18125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2cdc2e90404_0_510"/>
            <p:cNvSpPr/>
            <p:nvPr/>
          </p:nvSpPr>
          <p:spPr>
            <a:xfrm>
              <a:off x="2141600" y="1435025"/>
              <a:ext cx="146300" cy="141850"/>
            </a:xfrm>
            <a:custGeom>
              <a:rect b="b" l="l" r="r" t="t"/>
              <a:pathLst>
                <a:path extrusionOk="0" h="5674" w="5852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g2cdc2e90404_0_510"/>
          <p:cNvGrpSpPr/>
          <p:nvPr/>
        </p:nvGrpSpPr>
        <p:grpSpPr>
          <a:xfrm>
            <a:off x="3709433" y="1749491"/>
            <a:ext cx="334943" cy="413138"/>
            <a:chOff x="3330525" y="4399275"/>
            <a:chExt cx="390650" cy="481850"/>
          </a:xfrm>
        </p:grpSpPr>
        <p:sp>
          <p:nvSpPr>
            <p:cNvPr id="601" name="Google Shape;601;g2cdc2e90404_0_510"/>
            <p:cNvSpPr/>
            <p:nvPr/>
          </p:nvSpPr>
          <p:spPr>
            <a:xfrm>
              <a:off x="3543950" y="4648550"/>
              <a:ext cx="78450" cy="95775"/>
            </a:xfrm>
            <a:custGeom>
              <a:rect b="b" l="l" r="r" t="t"/>
              <a:pathLst>
                <a:path extrusionOk="0" h="3831" w="3138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2cdc2e90404_0_510"/>
            <p:cNvSpPr/>
            <p:nvPr/>
          </p:nvSpPr>
          <p:spPr>
            <a:xfrm>
              <a:off x="3427250" y="4456050"/>
              <a:ext cx="197650" cy="197175"/>
            </a:xfrm>
            <a:custGeom>
              <a:rect b="b" l="l" r="r" t="t"/>
              <a:pathLst>
                <a:path extrusionOk="0" h="7887" w="7906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g2cdc2e90404_0_510"/>
            <p:cNvSpPr/>
            <p:nvPr/>
          </p:nvSpPr>
          <p:spPr>
            <a:xfrm>
              <a:off x="3428150" y="4399275"/>
              <a:ext cx="166925" cy="84725"/>
            </a:xfrm>
            <a:custGeom>
              <a:rect b="b" l="l" r="r" t="t"/>
              <a:pathLst>
                <a:path extrusionOk="0" h="3389" w="6677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2cdc2e90404_0_510"/>
            <p:cNvSpPr/>
            <p:nvPr/>
          </p:nvSpPr>
          <p:spPr>
            <a:xfrm>
              <a:off x="3330525" y="4674000"/>
              <a:ext cx="181225" cy="207125"/>
            </a:xfrm>
            <a:custGeom>
              <a:rect b="b" l="l" r="r" t="t"/>
              <a:pathLst>
                <a:path extrusionOk="0" h="8285" w="7249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2cdc2e90404_0_510"/>
            <p:cNvSpPr/>
            <p:nvPr/>
          </p:nvSpPr>
          <p:spPr>
            <a:xfrm>
              <a:off x="3540175" y="4674000"/>
              <a:ext cx="181000" cy="207100"/>
            </a:xfrm>
            <a:custGeom>
              <a:rect b="b" l="l" r="r" t="t"/>
              <a:pathLst>
                <a:path extrusionOk="0" h="8284" w="724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2cdc2e90404_0_510"/>
            <p:cNvSpPr/>
            <p:nvPr/>
          </p:nvSpPr>
          <p:spPr>
            <a:xfrm>
              <a:off x="3429975" y="4648850"/>
              <a:ext cx="78225" cy="95400"/>
            </a:xfrm>
            <a:custGeom>
              <a:rect b="b" l="l" r="r" t="t"/>
              <a:pathLst>
                <a:path extrusionOk="0" h="3816" w="3129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2cdc2e90404_0_510"/>
            <p:cNvSpPr/>
            <p:nvPr/>
          </p:nvSpPr>
          <p:spPr>
            <a:xfrm>
              <a:off x="3514200" y="4681000"/>
              <a:ext cx="23150" cy="17550"/>
            </a:xfrm>
            <a:custGeom>
              <a:rect b="b" l="l" r="r" t="t"/>
              <a:pathLst>
                <a:path extrusionOk="0" h="702" w="926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g2cdc2e90404_0_510"/>
          <p:cNvGrpSpPr/>
          <p:nvPr/>
        </p:nvGrpSpPr>
        <p:grpSpPr>
          <a:xfrm>
            <a:off x="3709397" y="2763563"/>
            <a:ext cx="363109" cy="413117"/>
            <a:chOff x="6264525" y="842250"/>
            <a:chExt cx="423500" cy="481825"/>
          </a:xfrm>
        </p:grpSpPr>
        <p:sp>
          <p:nvSpPr>
            <p:cNvPr id="609" name="Google Shape;609;g2cdc2e90404_0_510"/>
            <p:cNvSpPr/>
            <p:nvPr/>
          </p:nvSpPr>
          <p:spPr>
            <a:xfrm>
              <a:off x="6264525" y="1033450"/>
              <a:ext cx="135300" cy="266450"/>
            </a:xfrm>
            <a:custGeom>
              <a:rect b="b" l="l" r="r" t="t"/>
              <a:pathLst>
                <a:path extrusionOk="0" h="10658" w="5412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g2cdc2e90404_0_510"/>
            <p:cNvSpPr/>
            <p:nvPr/>
          </p:nvSpPr>
          <p:spPr>
            <a:xfrm>
              <a:off x="6552700" y="1033450"/>
              <a:ext cx="135325" cy="266450"/>
            </a:xfrm>
            <a:custGeom>
              <a:rect b="b" l="l" r="r" t="t"/>
              <a:pathLst>
                <a:path extrusionOk="0" h="10658" w="5413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g2cdc2e90404_0_510"/>
            <p:cNvSpPr/>
            <p:nvPr/>
          </p:nvSpPr>
          <p:spPr>
            <a:xfrm>
              <a:off x="6462150" y="985275"/>
              <a:ext cx="28025" cy="28250"/>
            </a:xfrm>
            <a:custGeom>
              <a:rect b="b" l="l" r="r" t="t"/>
              <a:pathLst>
                <a:path extrusionOk="0" h="1130" w="1121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g2cdc2e90404_0_510"/>
            <p:cNvSpPr/>
            <p:nvPr/>
          </p:nvSpPr>
          <p:spPr>
            <a:xfrm>
              <a:off x="6288775" y="1182900"/>
              <a:ext cx="375075" cy="141175"/>
            </a:xfrm>
            <a:custGeom>
              <a:rect b="b" l="l" r="r" t="t"/>
              <a:pathLst>
                <a:path extrusionOk="0" h="5647" w="15003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g2cdc2e90404_0_510"/>
            <p:cNvSpPr/>
            <p:nvPr/>
          </p:nvSpPr>
          <p:spPr>
            <a:xfrm>
              <a:off x="6278675" y="965325"/>
              <a:ext cx="42350" cy="84725"/>
            </a:xfrm>
            <a:custGeom>
              <a:rect b="b" l="l" r="r" t="t"/>
              <a:pathLst>
                <a:path extrusionOk="0" h="3389" w="1694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2cdc2e90404_0_510"/>
            <p:cNvSpPr/>
            <p:nvPr/>
          </p:nvSpPr>
          <p:spPr>
            <a:xfrm>
              <a:off x="6631525" y="965325"/>
              <a:ext cx="42400" cy="84725"/>
            </a:xfrm>
            <a:custGeom>
              <a:rect b="b" l="l" r="r" t="t"/>
              <a:pathLst>
                <a:path extrusionOk="0" h="3389" w="1696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2cdc2e90404_0_510"/>
            <p:cNvSpPr/>
            <p:nvPr/>
          </p:nvSpPr>
          <p:spPr>
            <a:xfrm>
              <a:off x="6349225" y="842250"/>
              <a:ext cx="254100" cy="312425"/>
            </a:xfrm>
            <a:custGeom>
              <a:rect b="b" l="l" r="r" t="t"/>
              <a:pathLst>
                <a:path extrusionOk="0" h="12497" w="10164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6" name="Google Shape;616;g2cdc2e90404_0_510"/>
          <p:cNvSpPr txBox="1"/>
          <p:nvPr/>
        </p:nvSpPr>
        <p:spPr>
          <a:xfrm>
            <a:off x="4305565" y="2791377"/>
            <a:ext cx="332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CL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patricia.inzunza@ceialota.cl</a:t>
            </a:r>
            <a:endParaRPr i="0" sz="18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7" name="Google Shape;617;g2cdc2e90404_0_510"/>
          <p:cNvSpPr txBox="1"/>
          <p:nvPr/>
        </p:nvSpPr>
        <p:spPr>
          <a:xfrm>
            <a:off x="4305565" y="2287245"/>
            <a:ext cx="33231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i="0" lang="es-CL" sz="18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+56</a:t>
            </a:r>
            <a:r>
              <a:rPr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9 90476607</a:t>
            </a:r>
            <a:endParaRPr i="0" sz="18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g2cdc2e90404_0_510"/>
          <p:cNvSpPr txBox="1"/>
          <p:nvPr/>
        </p:nvSpPr>
        <p:spPr>
          <a:xfrm>
            <a:off x="4305583" y="1746200"/>
            <a:ext cx="6124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Patricia Inzunza Novoa / María Elizabeth Rodríguez</a:t>
            </a:r>
            <a:endParaRPr sz="18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9" name="Google Shape;619;g2cdc2e90404_0_510"/>
          <p:cNvSpPr txBox="1"/>
          <p:nvPr/>
        </p:nvSpPr>
        <p:spPr>
          <a:xfrm>
            <a:off x="3644379" y="1205150"/>
            <a:ext cx="4645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s-CL" sz="20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CEIA de Lota San Luis de Potosí</a:t>
            </a:r>
            <a:endParaRPr b="1"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na caricatura de una persona&#10;&#10;Descripción generada automáticamente con confianza media" id="620" name="Google Shape;620;g2cdc2e90404_0_5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6950" y="1550853"/>
            <a:ext cx="1948950" cy="189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cdc2e90404_0_510"/>
          <p:cNvPicPr preferRelativeResize="0"/>
          <p:nvPr/>
        </p:nvPicPr>
        <p:blipFill rotWithShape="1">
          <a:blip r:embed="rId7">
            <a:alphaModFix/>
          </a:blip>
          <a:srcRect b="0" l="0" r="0" t="3213"/>
          <a:stretch/>
        </p:blipFill>
        <p:spPr>
          <a:xfrm>
            <a:off x="1035025" y="4199100"/>
            <a:ext cx="2406502" cy="2297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ódigo QR&#10;&#10;Descripción generada automáticamente" id="622" name="Google Shape;622;g2cdc2e90404_0_5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87125" y="4985250"/>
            <a:ext cx="1250226" cy="1250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g2cdc2e90404_0_510"/>
          <p:cNvGrpSpPr/>
          <p:nvPr/>
        </p:nvGrpSpPr>
        <p:grpSpPr>
          <a:xfrm>
            <a:off x="3709433" y="5141234"/>
            <a:ext cx="334943" cy="413138"/>
            <a:chOff x="3330525" y="4399275"/>
            <a:chExt cx="390650" cy="481850"/>
          </a:xfrm>
        </p:grpSpPr>
        <p:sp>
          <p:nvSpPr>
            <p:cNvPr id="624" name="Google Shape;624;g2cdc2e90404_0_510"/>
            <p:cNvSpPr/>
            <p:nvPr/>
          </p:nvSpPr>
          <p:spPr>
            <a:xfrm>
              <a:off x="3543950" y="4648550"/>
              <a:ext cx="78450" cy="95775"/>
            </a:xfrm>
            <a:custGeom>
              <a:rect b="b" l="l" r="r" t="t"/>
              <a:pathLst>
                <a:path extrusionOk="0" h="3831" w="3138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2cdc2e90404_0_510"/>
            <p:cNvSpPr/>
            <p:nvPr/>
          </p:nvSpPr>
          <p:spPr>
            <a:xfrm>
              <a:off x="3427250" y="4456050"/>
              <a:ext cx="197650" cy="197175"/>
            </a:xfrm>
            <a:custGeom>
              <a:rect b="b" l="l" r="r" t="t"/>
              <a:pathLst>
                <a:path extrusionOk="0" h="7887" w="7906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2cdc2e90404_0_510"/>
            <p:cNvSpPr/>
            <p:nvPr/>
          </p:nvSpPr>
          <p:spPr>
            <a:xfrm>
              <a:off x="3428150" y="4399275"/>
              <a:ext cx="166925" cy="84725"/>
            </a:xfrm>
            <a:custGeom>
              <a:rect b="b" l="l" r="r" t="t"/>
              <a:pathLst>
                <a:path extrusionOk="0" h="3389" w="6677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g2cdc2e90404_0_510"/>
            <p:cNvSpPr/>
            <p:nvPr/>
          </p:nvSpPr>
          <p:spPr>
            <a:xfrm>
              <a:off x="3330525" y="4674000"/>
              <a:ext cx="181225" cy="207125"/>
            </a:xfrm>
            <a:custGeom>
              <a:rect b="b" l="l" r="r" t="t"/>
              <a:pathLst>
                <a:path extrusionOk="0" h="8285" w="7249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2cdc2e90404_0_510"/>
            <p:cNvSpPr/>
            <p:nvPr/>
          </p:nvSpPr>
          <p:spPr>
            <a:xfrm>
              <a:off x="3540175" y="4674000"/>
              <a:ext cx="181000" cy="207100"/>
            </a:xfrm>
            <a:custGeom>
              <a:rect b="b" l="l" r="r" t="t"/>
              <a:pathLst>
                <a:path extrusionOk="0" h="8284" w="724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2cdc2e90404_0_510"/>
            <p:cNvSpPr/>
            <p:nvPr/>
          </p:nvSpPr>
          <p:spPr>
            <a:xfrm>
              <a:off x="3429975" y="4648850"/>
              <a:ext cx="78225" cy="95400"/>
            </a:xfrm>
            <a:custGeom>
              <a:rect b="b" l="l" r="r" t="t"/>
              <a:pathLst>
                <a:path extrusionOk="0" h="3816" w="3129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2cdc2e90404_0_510"/>
            <p:cNvSpPr/>
            <p:nvPr/>
          </p:nvSpPr>
          <p:spPr>
            <a:xfrm>
              <a:off x="3514200" y="4681000"/>
              <a:ext cx="23150" cy="17550"/>
            </a:xfrm>
            <a:custGeom>
              <a:rect b="b" l="l" r="r" t="t"/>
              <a:pathLst>
                <a:path extrusionOk="0" h="702" w="926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g2cdc2e90404_0_510"/>
          <p:cNvGrpSpPr/>
          <p:nvPr/>
        </p:nvGrpSpPr>
        <p:grpSpPr>
          <a:xfrm>
            <a:off x="3695309" y="5822370"/>
            <a:ext cx="363109" cy="413117"/>
            <a:chOff x="6264525" y="842250"/>
            <a:chExt cx="423500" cy="481825"/>
          </a:xfrm>
        </p:grpSpPr>
        <p:sp>
          <p:nvSpPr>
            <p:cNvPr id="632" name="Google Shape;632;g2cdc2e90404_0_510"/>
            <p:cNvSpPr/>
            <p:nvPr/>
          </p:nvSpPr>
          <p:spPr>
            <a:xfrm>
              <a:off x="6264525" y="1033450"/>
              <a:ext cx="135300" cy="266450"/>
            </a:xfrm>
            <a:custGeom>
              <a:rect b="b" l="l" r="r" t="t"/>
              <a:pathLst>
                <a:path extrusionOk="0" h="10658" w="5412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2cdc2e90404_0_510"/>
            <p:cNvSpPr/>
            <p:nvPr/>
          </p:nvSpPr>
          <p:spPr>
            <a:xfrm>
              <a:off x="6552700" y="1033450"/>
              <a:ext cx="135325" cy="266450"/>
            </a:xfrm>
            <a:custGeom>
              <a:rect b="b" l="l" r="r" t="t"/>
              <a:pathLst>
                <a:path extrusionOk="0" h="10658" w="5413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g2cdc2e90404_0_510"/>
            <p:cNvSpPr/>
            <p:nvPr/>
          </p:nvSpPr>
          <p:spPr>
            <a:xfrm>
              <a:off x="6462150" y="985275"/>
              <a:ext cx="28025" cy="28250"/>
            </a:xfrm>
            <a:custGeom>
              <a:rect b="b" l="l" r="r" t="t"/>
              <a:pathLst>
                <a:path extrusionOk="0" h="1130" w="1121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g2cdc2e90404_0_510"/>
            <p:cNvSpPr/>
            <p:nvPr/>
          </p:nvSpPr>
          <p:spPr>
            <a:xfrm>
              <a:off x="6288775" y="1182900"/>
              <a:ext cx="375075" cy="141175"/>
            </a:xfrm>
            <a:custGeom>
              <a:rect b="b" l="l" r="r" t="t"/>
              <a:pathLst>
                <a:path extrusionOk="0" h="5647" w="15003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g2cdc2e90404_0_510"/>
            <p:cNvSpPr/>
            <p:nvPr/>
          </p:nvSpPr>
          <p:spPr>
            <a:xfrm>
              <a:off x="6278675" y="965325"/>
              <a:ext cx="42350" cy="84725"/>
            </a:xfrm>
            <a:custGeom>
              <a:rect b="b" l="l" r="r" t="t"/>
              <a:pathLst>
                <a:path extrusionOk="0" h="3389" w="1694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g2cdc2e90404_0_510"/>
            <p:cNvSpPr/>
            <p:nvPr/>
          </p:nvSpPr>
          <p:spPr>
            <a:xfrm>
              <a:off x="6631525" y="965325"/>
              <a:ext cx="42400" cy="84725"/>
            </a:xfrm>
            <a:custGeom>
              <a:rect b="b" l="l" r="r" t="t"/>
              <a:pathLst>
                <a:path extrusionOk="0" h="3389" w="1696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g2cdc2e90404_0_510"/>
            <p:cNvSpPr/>
            <p:nvPr/>
          </p:nvSpPr>
          <p:spPr>
            <a:xfrm>
              <a:off x="6349225" y="842250"/>
              <a:ext cx="254100" cy="312425"/>
            </a:xfrm>
            <a:custGeom>
              <a:rect b="b" l="l" r="r" t="t"/>
              <a:pathLst>
                <a:path extrusionOk="0" h="12497" w="10164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solidFill>
              <a:srgbClr val="152F7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g2cdc2e90404_0_510"/>
          <p:cNvSpPr txBox="1"/>
          <p:nvPr/>
        </p:nvSpPr>
        <p:spPr>
          <a:xfrm>
            <a:off x="4332054" y="5199275"/>
            <a:ext cx="4645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20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Evelyn Inostroza </a:t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0" name="Google Shape;640;g2cdc2e90404_0_510"/>
          <p:cNvSpPr txBox="1"/>
          <p:nvPr/>
        </p:nvSpPr>
        <p:spPr>
          <a:xfrm>
            <a:off x="4312200" y="5767475"/>
            <a:ext cx="46455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20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evelyn.inostroza@mineduc.cl </a:t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g2c642a4ff23_0_3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2c642a4ff23_0_3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642a4ff23_0_3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4038" y="1195950"/>
            <a:ext cx="9543924" cy="52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2c642a4ff23_0_359"/>
          <p:cNvSpPr/>
          <p:nvPr/>
        </p:nvSpPr>
        <p:spPr>
          <a:xfrm>
            <a:off x="2233050" y="451625"/>
            <a:ext cx="77259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3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Paradas del recurso metodológico</a:t>
            </a:r>
            <a:endParaRPr b="1" i="0" sz="3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9" name="Google Shape;649;g2c642a4ff23_0_359"/>
          <p:cNvSpPr/>
          <p:nvPr/>
        </p:nvSpPr>
        <p:spPr>
          <a:xfrm>
            <a:off x="4567800" y="1326675"/>
            <a:ext cx="2593500" cy="2514000"/>
          </a:xfrm>
          <a:prstGeom prst="flowChartConnector">
            <a:avLst/>
          </a:prstGeom>
          <a:noFill/>
          <a:ln cap="flat" cmpd="sng" w="38100">
            <a:solidFill>
              <a:srgbClr val="152F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0" name="Google Shape;650;g2c642a4ff23_0_359"/>
          <p:cNvGrpSpPr/>
          <p:nvPr/>
        </p:nvGrpSpPr>
        <p:grpSpPr>
          <a:xfrm>
            <a:off x="1822013" y="3402784"/>
            <a:ext cx="527922" cy="657327"/>
            <a:chOff x="2714685" y="2837400"/>
            <a:chExt cx="747976" cy="997311"/>
          </a:xfrm>
        </p:grpSpPr>
        <p:pic>
          <p:nvPicPr>
            <p:cNvPr id="651" name="Google Shape;651;g2c642a4ff23_0_3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g2c642a4ff23_0_359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g2c642a4ff23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c642a4ff23_0_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c642a4ff23_0_60"/>
          <p:cNvPicPr preferRelativeResize="0"/>
          <p:nvPr/>
        </p:nvPicPr>
        <p:blipFill rotWithShape="1">
          <a:blip r:embed="rId5">
            <a:alphaModFix/>
          </a:blip>
          <a:srcRect b="0" l="5401" r="3515" t="0"/>
          <a:stretch/>
        </p:blipFill>
        <p:spPr>
          <a:xfrm>
            <a:off x="481775" y="1313275"/>
            <a:ext cx="5823724" cy="49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2c642a4ff23_0_60"/>
          <p:cNvSpPr txBox="1"/>
          <p:nvPr/>
        </p:nvSpPr>
        <p:spPr>
          <a:xfrm>
            <a:off x="6437412" y="3583675"/>
            <a:ext cx="51399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Presenta paradas sugeridas y rutas alternativas para orientar el viaje de transformación educativa. </a:t>
            </a:r>
            <a:endParaRPr b="0" i="0" sz="1800" u="none" cap="none" strike="noStrike">
              <a:solidFill>
                <a:srgbClr val="1B1B1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B1B1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La primera versión fue testeada en 2023 con más de 200 comunidades educativas, y la nueva versión se realizó en base a la retroalimentación recibida.</a:t>
            </a:r>
            <a:endParaRPr b="0" i="0" sz="1800" u="none" cap="none" strike="noStrike">
              <a:solidFill>
                <a:srgbClr val="1B1B1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61" name="Google Shape;661;g2c642a4ff23_0_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8638" y="1313275"/>
            <a:ext cx="2194575" cy="21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2c642a4ff23_0_60"/>
          <p:cNvSpPr/>
          <p:nvPr/>
        </p:nvSpPr>
        <p:spPr>
          <a:xfrm>
            <a:off x="8949025" y="1681600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¡Descarga el recurso </a:t>
            </a:r>
            <a:r>
              <a:rPr b="1" i="0" lang="es-CL" sz="1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7"/>
              </a:rPr>
              <a:t>aquí!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3" name="Google Shape;663;g2c642a4ff23_0_60"/>
          <p:cNvSpPr/>
          <p:nvPr/>
        </p:nvSpPr>
        <p:spPr>
          <a:xfrm>
            <a:off x="1604250" y="480875"/>
            <a:ext cx="89835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Recurso metodológico Podemos Transformar</a:t>
            </a:r>
            <a:endParaRPr b="1" i="0" sz="26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g2c3db9f316d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2c3db9f316d_0_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2c3db9f316d_0_99"/>
          <p:cNvSpPr txBox="1"/>
          <p:nvPr/>
        </p:nvSpPr>
        <p:spPr>
          <a:xfrm>
            <a:off x="1782125" y="1957150"/>
            <a:ext cx="92925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Un mapa de ruta</a:t>
            </a:r>
            <a:r>
              <a:rPr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con paradas sugeridas para la aventura con cada etapa de la metodología de proyecto propuesta. </a:t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Experiencias de Protagonistas del Cambio</a:t>
            </a:r>
            <a:r>
              <a:rPr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que ya se embarcaron en el viaje de transformación. </a:t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Orientaciones </a:t>
            </a:r>
            <a:r>
              <a:rPr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para llevar a cabo sesiones de co-creación, talleres de proyecto y la implementación de proyectos. </a:t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Recursos </a:t>
            </a:r>
            <a:r>
              <a:rPr i="0" lang="es-CL" sz="20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para apoyar el diseño, implementación y evaluación de proyectos transformadores.</a:t>
            </a:r>
            <a:endParaRPr i="0" sz="20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g2c3db9f316d_0_99"/>
          <p:cNvSpPr/>
          <p:nvPr/>
        </p:nvSpPr>
        <p:spPr>
          <a:xfrm>
            <a:off x="1789650" y="863375"/>
            <a:ext cx="86127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¿En qué consiste el recurso metodológico?</a:t>
            </a:r>
            <a:endParaRPr b="1" i="0" sz="26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2" name="Google Shape;672;g2c3db9f316d_0_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238" y="1970050"/>
            <a:ext cx="739473" cy="6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2c3db9f316d_0_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0575" y="5286875"/>
            <a:ext cx="656793" cy="5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2c3db9f316d_0_9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0575" y="4167803"/>
            <a:ext cx="656800" cy="65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c3db9f316d_0_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8177" y="3048265"/>
            <a:ext cx="821600" cy="657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g2c642a4ff23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2c642a4ff23_0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2c642a4ff23_0_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5100" y="160900"/>
            <a:ext cx="9321801" cy="653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8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g2c642a4ff23_0_3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2c642a4ff23_0_370"/>
          <p:cNvPicPr preferRelativeResize="0"/>
          <p:nvPr/>
        </p:nvPicPr>
        <p:blipFill rotWithShape="1">
          <a:blip r:embed="rId4">
            <a:alphaModFix/>
          </a:blip>
          <a:srcRect b="0" l="950" r="0" t="0"/>
          <a:stretch/>
        </p:blipFill>
        <p:spPr>
          <a:xfrm>
            <a:off x="938975" y="89850"/>
            <a:ext cx="10844590" cy="676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c642a4ff23_0_3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8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g2c642a4ff23_0_3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2c642a4ff23_0_3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2c642a4ff23_0_3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9700" y="121125"/>
            <a:ext cx="9512598" cy="676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g2cde2ba93d1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2" name="Google Shape;702;g2cde2ba93d1_0_9"/>
          <p:cNvGrpSpPr/>
          <p:nvPr/>
        </p:nvGrpSpPr>
        <p:grpSpPr>
          <a:xfrm>
            <a:off x="9394114" y="-11584"/>
            <a:ext cx="809846" cy="2107020"/>
            <a:chOff x="1569775" y="2825125"/>
            <a:chExt cx="618250" cy="1893100"/>
          </a:xfrm>
        </p:grpSpPr>
        <p:sp>
          <p:nvSpPr>
            <p:cNvPr id="703" name="Google Shape;703;g2cde2ba93d1_0_9"/>
            <p:cNvSpPr/>
            <p:nvPr/>
          </p:nvSpPr>
          <p:spPr>
            <a:xfrm>
              <a:off x="1658750" y="4099550"/>
              <a:ext cx="442800" cy="508350"/>
            </a:xfrm>
            <a:custGeom>
              <a:rect b="b" l="l" r="r" t="t"/>
              <a:pathLst>
                <a:path extrusionOk="0" h="20334" w="17712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g2cde2ba93d1_0_9"/>
            <p:cNvSpPr/>
            <p:nvPr/>
          </p:nvSpPr>
          <p:spPr>
            <a:xfrm>
              <a:off x="1672550" y="4108625"/>
              <a:ext cx="426075" cy="490550"/>
            </a:xfrm>
            <a:custGeom>
              <a:rect b="b" l="l" r="r" t="t"/>
              <a:pathLst>
                <a:path extrusionOk="0" h="19622" w="17043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g2cde2ba93d1_0_9"/>
            <p:cNvSpPr/>
            <p:nvPr/>
          </p:nvSpPr>
          <p:spPr>
            <a:xfrm>
              <a:off x="1872625" y="2825125"/>
              <a:ext cx="12150" cy="1123650"/>
            </a:xfrm>
            <a:custGeom>
              <a:rect b="b" l="l" r="r" t="t"/>
              <a:pathLst>
                <a:path extrusionOk="0" h="44946" w="486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g2cde2ba93d1_0_9"/>
            <p:cNvSpPr/>
            <p:nvPr/>
          </p:nvSpPr>
          <p:spPr>
            <a:xfrm>
              <a:off x="1807875" y="4058675"/>
              <a:ext cx="143725" cy="36725"/>
            </a:xfrm>
            <a:custGeom>
              <a:rect b="b" l="l" r="r" t="t"/>
              <a:pathLst>
                <a:path extrusionOk="0" h="1469" w="5749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g2cde2ba93d1_0_9"/>
            <p:cNvSpPr/>
            <p:nvPr/>
          </p:nvSpPr>
          <p:spPr>
            <a:xfrm>
              <a:off x="1820425" y="4020325"/>
              <a:ext cx="118650" cy="37475"/>
            </a:xfrm>
            <a:custGeom>
              <a:rect b="b" l="l" r="r" t="t"/>
              <a:pathLst>
                <a:path extrusionOk="0" h="1499" w="4746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g2cde2ba93d1_0_9"/>
            <p:cNvSpPr/>
            <p:nvPr/>
          </p:nvSpPr>
          <p:spPr>
            <a:xfrm>
              <a:off x="1830850" y="3970025"/>
              <a:ext cx="97775" cy="51025"/>
            </a:xfrm>
            <a:custGeom>
              <a:rect b="b" l="l" r="r" t="t"/>
              <a:pathLst>
                <a:path extrusionOk="0" h="2041" w="3911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g2cde2ba93d1_0_9"/>
            <p:cNvSpPr/>
            <p:nvPr/>
          </p:nvSpPr>
          <p:spPr>
            <a:xfrm>
              <a:off x="1834625" y="3975400"/>
              <a:ext cx="90850" cy="26650"/>
            </a:xfrm>
            <a:custGeom>
              <a:rect b="b" l="l" r="r" t="t"/>
              <a:pathLst>
                <a:path extrusionOk="0" h="1066" w="3634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g2cde2ba93d1_0_9"/>
            <p:cNvSpPr/>
            <p:nvPr/>
          </p:nvSpPr>
          <p:spPr>
            <a:xfrm>
              <a:off x="1827925" y="3999450"/>
              <a:ext cx="94850" cy="19950"/>
            </a:xfrm>
            <a:custGeom>
              <a:rect b="b" l="l" r="r" t="t"/>
              <a:pathLst>
                <a:path extrusionOk="0" h="798" w="3794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g2cde2ba93d1_0_9"/>
            <p:cNvSpPr/>
            <p:nvPr/>
          </p:nvSpPr>
          <p:spPr>
            <a:xfrm>
              <a:off x="1822075" y="4032475"/>
              <a:ext cx="112500" cy="29750"/>
            </a:xfrm>
            <a:custGeom>
              <a:rect b="b" l="l" r="r" t="t"/>
              <a:pathLst>
                <a:path extrusionOk="0" h="1190" w="450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g2cde2ba93d1_0_9"/>
            <p:cNvSpPr/>
            <p:nvPr/>
          </p:nvSpPr>
          <p:spPr>
            <a:xfrm>
              <a:off x="1813725" y="4061500"/>
              <a:ext cx="138125" cy="35175"/>
            </a:xfrm>
            <a:custGeom>
              <a:rect b="b" l="l" r="r" t="t"/>
              <a:pathLst>
                <a:path extrusionOk="0" h="1407" w="5525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g2cde2ba93d1_0_9"/>
            <p:cNvSpPr/>
            <p:nvPr/>
          </p:nvSpPr>
          <p:spPr>
            <a:xfrm>
              <a:off x="1648325" y="3937475"/>
              <a:ext cx="462850" cy="679225"/>
            </a:xfrm>
            <a:custGeom>
              <a:rect b="b" l="l" r="r" t="t"/>
              <a:pathLst>
                <a:path extrusionOk="0" h="27169" w="18514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g2cde2ba93d1_0_9"/>
            <p:cNvSpPr/>
            <p:nvPr/>
          </p:nvSpPr>
          <p:spPr>
            <a:xfrm>
              <a:off x="1593600" y="4519350"/>
              <a:ext cx="60175" cy="33875"/>
            </a:xfrm>
            <a:custGeom>
              <a:rect b="b" l="l" r="r" t="t"/>
              <a:pathLst>
                <a:path extrusionOk="0" h="1355" w="2407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g2cde2ba93d1_0_9"/>
            <p:cNvSpPr/>
            <p:nvPr/>
          </p:nvSpPr>
          <p:spPr>
            <a:xfrm>
              <a:off x="1713050" y="4615850"/>
              <a:ext cx="28450" cy="50575"/>
            </a:xfrm>
            <a:custGeom>
              <a:rect b="b" l="l" r="r" t="t"/>
              <a:pathLst>
                <a:path extrusionOk="0" h="2023" w="1138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g2cde2ba93d1_0_9"/>
            <p:cNvSpPr/>
            <p:nvPr/>
          </p:nvSpPr>
          <p:spPr>
            <a:xfrm>
              <a:off x="1893100" y="4653025"/>
              <a:ext cx="17150" cy="65200"/>
            </a:xfrm>
            <a:custGeom>
              <a:rect b="b" l="l" r="r" t="t"/>
              <a:pathLst>
                <a:path extrusionOk="0" h="2608" w="686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g2cde2ba93d1_0_9"/>
            <p:cNvSpPr/>
            <p:nvPr/>
          </p:nvSpPr>
          <p:spPr>
            <a:xfrm>
              <a:off x="2032625" y="4615850"/>
              <a:ext cx="48875" cy="39700"/>
            </a:xfrm>
            <a:custGeom>
              <a:rect b="b" l="l" r="r" t="t"/>
              <a:pathLst>
                <a:path extrusionOk="0" h="1588" w="1955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g2cde2ba93d1_0_9"/>
            <p:cNvSpPr/>
            <p:nvPr/>
          </p:nvSpPr>
          <p:spPr>
            <a:xfrm>
              <a:off x="2137875" y="4454200"/>
              <a:ext cx="50150" cy="17150"/>
            </a:xfrm>
            <a:custGeom>
              <a:rect b="b" l="l" r="r" t="t"/>
              <a:pathLst>
                <a:path extrusionOk="0" h="686" w="2006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g2cde2ba93d1_0_9"/>
            <p:cNvSpPr/>
            <p:nvPr/>
          </p:nvSpPr>
          <p:spPr>
            <a:xfrm>
              <a:off x="2093175" y="4234050"/>
              <a:ext cx="40975" cy="33875"/>
            </a:xfrm>
            <a:custGeom>
              <a:rect b="b" l="l" r="r" t="t"/>
              <a:pathLst>
                <a:path extrusionOk="0" h="1355" w="1639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g2cde2ba93d1_0_9"/>
            <p:cNvSpPr/>
            <p:nvPr/>
          </p:nvSpPr>
          <p:spPr>
            <a:xfrm>
              <a:off x="1628275" y="4234900"/>
              <a:ext cx="30100" cy="26325"/>
            </a:xfrm>
            <a:custGeom>
              <a:rect b="b" l="l" r="r" t="t"/>
              <a:pathLst>
                <a:path extrusionOk="0" h="1053" w="1204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g2cde2ba93d1_0_9"/>
            <p:cNvSpPr/>
            <p:nvPr/>
          </p:nvSpPr>
          <p:spPr>
            <a:xfrm>
              <a:off x="1569775" y="4343075"/>
              <a:ext cx="44325" cy="18000"/>
            </a:xfrm>
            <a:custGeom>
              <a:rect b="b" l="l" r="r" t="t"/>
              <a:pathLst>
                <a:path extrusionOk="0" h="720" w="1773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g2cde2ba93d1_0_9"/>
            <p:cNvSpPr/>
            <p:nvPr/>
          </p:nvSpPr>
          <p:spPr>
            <a:xfrm>
              <a:off x="1759550" y="4143600"/>
              <a:ext cx="232150" cy="313650"/>
            </a:xfrm>
            <a:custGeom>
              <a:rect b="b" l="l" r="r" t="t"/>
              <a:pathLst>
                <a:path extrusionOk="0" h="12546" w="9286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3" name="Google Shape;723;g2cde2ba93d1_0_9"/>
          <p:cNvSpPr/>
          <p:nvPr/>
        </p:nvSpPr>
        <p:spPr>
          <a:xfrm>
            <a:off x="1006200" y="616776"/>
            <a:ext cx="8631600" cy="10530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Co-construyamos las dimensiones de Protagonistas del Cambio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4" name="Google Shape;724;g2cde2ba93d1_0_9"/>
          <p:cNvSpPr/>
          <p:nvPr/>
        </p:nvSpPr>
        <p:spPr>
          <a:xfrm>
            <a:off x="26100" y="1948375"/>
            <a:ext cx="4412100" cy="28782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¿</a:t>
            </a: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Cómo imagino el protagonismo de las y los estudiantes en el proyecto</a:t>
            </a: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¿</a:t>
            </a: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Qué acciones realizaremos para resguardar que las y los estudiantes sean protagonistas</a:t>
            </a: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5" name="Google Shape;725;g2cde2ba93d1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2cde2ba93d1_0_9"/>
          <p:cNvSpPr/>
          <p:nvPr/>
        </p:nvSpPr>
        <p:spPr>
          <a:xfrm>
            <a:off x="7852375" y="2095425"/>
            <a:ext cx="4008300" cy="3427800"/>
          </a:xfrm>
          <a:prstGeom prst="wedgeEllipseCallout">
            <a:avLst>
              <a:gd fmla="val 26879" name="adj1"/>
              <a:gd fmla="val 58298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¿Cuál es el alcance del proyecto que busca impactar de manera positiva en la comunidad?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¿Qué acciones realizaremos para promover cambios positivos en la comunidad?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7" name="Google Shape;727;g2cde2ba93d1_0_9"/>
          <p:cNvSpPr/>
          <p:nvPr/>
        </p:nvSpPr>
        <p:spPr>
          <a:xfrm>
            <a:off x="3903100" y="3958100"/>
            <a:ext cx="4257000" cy="25449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¿Cómo podría </a:t>
            </a: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abordar interdisciplinariamente los objetivos de aprendizaje de 2 o más asignaturas </a:t>
            </a:r>
            <a:r>
              <a:rPr b="1" lang="es-CL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g2cde2ba93d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2cde2ba93d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cde2ba93d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3200" y="242250"/>
            <a:ext cx="618172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2cde2ba93d1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200" y="771575"/>
            <a:ext cx="9983373" cy="562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ceb116a233_4_13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g2ceb116a233_4_13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3" name="Google Shape;743;g2ceb116a233_4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974" y="-377850"/>
            <a:ext cx="10138749" cy="72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f31ffefb4_0_0"/>
          <p:cNvSpPr/>
          <p:nvPr/>
        </p:nvSpPr>
        <p:spPr>
          <a:xfrm>
            <a:off x="9203088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19050">
            <a:solidFill>
              <a:srgbClr val="3D85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8f31ffefb4_0_0"/>
          <p:cNvSpPr/>
          <p:nvPr/>
        </p:nvSpPr>
        <p:spPr>
          <a:xfrm>
            <a:off x="3259900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19050">
            <a:solidFill>
              <a:srgbClr val="3D85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28f31ffefb4_0_0"/>
          <p:cNvSpPr/>
          <p:nvPr/>
        </p:nvSpPr>
        <p:spPr>
          <a:xfrm>
            <a:off x="6231488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19050">
            <a:solidFill>
              <a:srgbClr val="3D85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8f31ffefb4_0_0"/>
          <p:cNvSpPr/>
          <p:nvPr/>
        </p:nvSpPr>
        <p:spPr>
          <a:xfrm>
            <a:off x="306875" y="2282550"/>
            <a:ext cx="2700600" cy="2292900"/>
          </a:xfrm>
          <a:prstGeom prst="roundRect">
            <a:avLst>
              <a:gd fmla="val 5292" name="adj"/>
            </a:avLst>
          </a:prstGeom>
          <a:noFill/>
          <a:ln cap="flat" cmpd="sng" w="19050">
            <a:solidFill>
              <a:srgbClr val="3D85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g28f31ffefb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8f31ffefb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8f31ffefb4_0_0"/>
          <p:cNvSpPr txBox="1"/>
          <p:nvPr/>
        </p:nvSpPr>
        <p:spPr>
          <a:xfrm>
            <a:off x="288300" y="3348000"/>
            <a:ext cx="27006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02637" rtl="0" algn="ctr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Bienvenida y pregunta desafiante</a:t>
            </a:r>
            <a:endParaRPr b="1" sz="18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g28f31ffefb4_0_0"/>
          <p:cNvSpPr txBox="1"/>
          <p:nvPr/>
        </p:nvSpPr>
        <p:spPr>
          <a:xfrm>
            <a:off x="3259901" y="3348000"/>
            <a:ext cx="2700600" cy="1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89999" marR="0" rtl="0" algn="ctr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Experiencia del CEIA San Luis de Potosí</a:t>
            </a:r>
            <a:endParaRPr sz="18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02637" rtl="0" algn="ctr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None/>
            </a:pPr>
            <a:br>
              <a:rPr lang="es-CL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s-CL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g28f31ffefb4_0_0"/>
          <p:cNvSpPr txBox="1"/>
          <p:nvPr/>
        </p:nvSpPr>
        <p:spPr>
          <a:xfrm>
            <a:off x="9526950" y="3348000"/>
            <a:ext cx="20343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02637" rtl="0" algn="ctr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Pregunta desafiante y cierre</a:t>
            </a:r>
            <a:endParaRPr sz="18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g28f31ffefb4_0_0"/>
          <p:cNvSpPr/>
          <p:nvPr/>
        </p:nvSpPr>
        <p:spPr>
          <a:xfrm>
            <a:off x="1329942" y="2745099"/>
            <a:ext cx="526800" cy="5268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g28f31ffefb4_0_0"/>
          <p:cNvSpPr/>
          <p:nvPr/>
        </p:nvSpPr>
        <p:spPr>
          <a:xfrm>
            <a:off x="4356096" y="2745092"/>
            <a:ext cx="526800" cy="5268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g28f31ffefb4_0_0"/>
          <p:cNvSpPr/>
          <p:nvPr/>
        </p:nvSpPr>
        <p:spPr>
          <a:xfrm>
            <a:off x="7318401" y="2745105"/>
            <a:ext cx="526800" cy="5268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g28f31ffefb4_0_0"/>
          <p:cNvSpPr/>
          <p:nvPr/>
        </p:nvSpPr>
        <p:spPr>
          <a:xfrm>
            <a:off x="3556050" y="1223500"/>
            <a:ext cx="50799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Momentos del taller</a:t>
            </a:r>
            <a:endParaRPr b="1" i="0" sz="3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g28f31ffefb4_0_0"/>
          <p:cNvSpPr/>
          <p:nvPr/>
        </p:nvSpPr>
        <p:spPr>
          <a:xfrm>
            <a:off x="10280701" y="2745105"/>
            <a:ext cx="526800" cy="526800"/>
          </a:xfrm>
          <a:prstGeom prst="ellipse">
            <a:avLst/>
          </a:prstGeom>
          <a:solidFill>
            <a:srgbClr val="152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s-CL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1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g28f31ffefb4_0_0"/>
          <p:cNvSpPr txBox="1"/>
          <p:nvPr/>
        </p:nvSpPr>
        <p:spPr>
          <a:xfrm>
            <a:off x="6231500" y="3348000"/>
            <a:ext cx="27006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89999" marR="0" rtl="0" algn="ctr">
              <a:lnSpc>
                <a:spcPct val="100000"/>
              </a:lnSpc>
              <a:spcBef>
                <a:spcPts val="1265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Exploración del </a:t>
            </a:r>
            <a:r>
              <a:rPr b="1" lang="es-CL" sz="18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Recurso metodológico</a:t>
            </a:r>
            <a:br>
              <a:rPr lang="es-CL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s-CL">
                <a:solidFill>
                  <a:srgbClr val="2F54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g2ceb116a233_1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g2ceb116a233_1_2"/>
          <p:cNvSpPr/>
          <p:nvPr/>
        </p:nvSpPr>
        <p:spPr>
          <a:xfrm>
            <a:off x="3453850" y="545200"/>
            <a:ext cx="4639200" cy="6816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Co-construcción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0" name="Google Shape;750;g2ceb116a233_1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g2ceb116a233_1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99104">
            <a:off x="7052295" y="3870265"/>
            <a:ext cx="3863735" cy="3863748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g2ceb116a233_1_2"/>
          <p:cNvSpPr txBox="1"/>
          <p:nvPr/>
        </p:nvSpPr>
        <p:spPr>
          <a:xfrm>
            <a:off x="730313" y="4521150"/>
            <a:ext cx="3000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Únete con el código       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Menti </a:t>
            </a:r>
            <a:r>
              <a:rPr b="1" lang="es-CL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8203 4182</a:t>
            </a:r>
            <a:endParaRPr b="1"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3" name="Google Shape;753;g2ceb116a233_1_2"/>
          <p:cNvSpPr/>
          <p:nvPr/>
        </p:nvSpPr>
        <p:spPr>
          <a:xfrm>
            <a:off x="3825850" y="1651125"/>
            <a:ext cx="3895200" cy="2482800"/>
          </a:xfrm>
          <a:prstGeom prst="wedgeEllipseCallout">
            <a:avLst>
              <a:gd fmla="val 21130" name="adj1"/>
              <a:gd fmla="val 60979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¿Cómo diseñar un proyecto de Innovación Educativa?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4" name="Google Shape;754;g2ceb116a233_1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8000" y="1960547"/>
            <a:ext cx="2388550" cy="23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2ceb116a233_1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775" y="5461338"/>
            <a:ext cx="3344075" cy="68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g2ceb116a233_1_2"/>
          <p:cNvGrpSpPr/>
          <p:nvPr/>
        </p:nvGrpSpPr>
        <p:grpSpPr>
          <a:xfrm>
            <a:off x="2294231" y="-11723"/>
            <a:ext cx="1087502" cy="3713126"/>
            <a:chOff x="1569775" y="2825125"/>
            <a:chExt cx="618250" cy="1893100"/>
          </a:xfrm>
        </p:grpSpPr>
        <p:sp>
          <p:nvSpPr>
            <p:cNvPr id="757" name="Google Shape;757;g2ceb116a233_1_2"/>
            <p:cNvSpPr/>
            <p:nvPr/>
          </p:nvSpPr>
          <p:spPr>
            <a:xfrm>
              <a:off x="1658750" y="4099550"/>
              <a:ext cx="442800" cy="508350"/>
            </a:xfrm>
            <a:custGeom>
              <a:rect b="b" l="l" r="r" t="t"/>
              <a:pathLst>
                <a:path extrusionOk="0" h="20334" w="17712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g2ceb116a233_1_2"/>
            <p:cNvSpPr/>
            <p:nvPr/>
          </p:nvSpPr>
          <p:spPr>
            <a:xfrm>
              <a:off x="1672550" y="4108625"/>
              <a:ext cx="426075" cy="490550"/>
            </a:xfrm>
            <a:custGeom>
              <a:rect b="b" l="l" r="r" t="t"/>
              <a:pathLst>
                <a:path extrusionOk="0" h="19622" w="17043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g2ceb116a233_1_2"/>
            <p:cNvSpPr/>
            <p:nvPr/>
          </p:nvSpPr>
          <p:spPr>
            <a:xfrm>
              <a:off x="1872625" y="2825125"/>
              <a:ext cx="12150" cy="1123650"/>
            </a:xfrm>
            <a:custGeom>
              <a:rect b="b" l="l" r="r" t="t"/>
              <a:pathLst>
                <a:path extrusionOk="0" h="44946" w="486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g2ceb116a233_1_2"/>
            <p:cNvSpPr/>
            <p:nvPr/>
          </p:nvSpPr>
          <p:spPr>
            <a:xfrm>
              <a:off x="1807875" y="4058675"/>
              <a:ext cx="143725" cy="36725"/>
            </a:xfrm>
            <a:custGeom>
              <a:rect b="b" l="l" r="r" t="t"/>
              <a:pathLst>
                <a:path extrusionOk="0" h="1469" w="5749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g2ceb116a233_1_2"/>
            <p:cNvSpPr/>
            <p:nvPr/>
          </p:nvSpPr>
          <p:spPr>
            <a:xfrm>
              <a:off x="1820425" y="4020325"/>
              <a:ext cx="118650" cy="37475"/>
            </a:xfrm>
            <a:custGeom>
              <a:rect b="b" l="l" r="r" t="t"/>
              <a:pathLst>
                <a:path extrusionOk="0" h="1499" w="4746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g2ceb116a233_1_2"/>
            <p:cNvSpPr/>
            <p:nvPr/>
          </p:nvSpPr>
          <p:spPr>
            <a:xfrm>
              <a:off x="1830850" y="3970025"/>
              <a:ext cx="97775" cy="51025"/>
            </a:xfrm>
            <a:custGeom>
              <a:rect b="b" l="l" r="r" t="t"/>
              <a:pathLst>
                <a:path extrusionOk="0" h="2041" w="3911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g2ceb116a233_1_2"/>
            <p:cNvSpPr/>
            <p:nvPr/>
          </p:nvSpPr>
          <p:spPr>
            <a:xfrm>
              <a:off x="1834625" y="3975400"/>
              <a:ext cx="90850" cy="26650"/>
            </a:xfrm>
            <a:custGeom>
              <a:rect b="b" l="l" r="r" t="t"/>
              <a:pathLst>
                <a:path extrusionOk="0" h="1066" w="3634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g2ceb116a233_1_2"/>
            <p:cNvSpPr/>
            <p:nvPr/>
          </p:nvSpPr>
          <p:spPr>
            <a:xfrm>
              <a:off x="1827925" y="3999450"/>
              <a:ext cx="94850" cy="19950"/>
            </a:xfrm>
            <a:custGeom>
              <a:rect b="b" l="l" r="r" t="t"/>
              <a:pathLst>
                <a:path extrusionOk="0" h="798" w="3794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g2ceb116a233_1_2"/>
            <p:cNvSpPr/>
            <p:nvPr/>
          </p:nvSpPr>
          <p:spPr>
            <a:xfrm>
              <a:off x="1822075" y="4032475"/>
              <a:ext cx="112500" cy="29750"/>
            </a:xfrm>
            <a:custGeom>
              <a:rect b="b" l="l" r="r" t="t"/>
              <a:pathLst>
                <a:path extrusionOk="0" h="1190" w="450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g2ceb116a233_1_2"/>
            <p:cNvSpPr/>
            <p:nvPr/>
          </p:nvSpPr>
          <p:spPr>
            <a:xfrm>
              <a:off x="1813725" y="4061500"/>
              <a:ext cx="138125" cy="35175"/>
            </a:xfrm>
            <a:custGeom>
              <a:rect b="b" l="l" r="r" t="t"/>
              <a:pathLst>
                <a:path extrusionOk="0" h="1407" w="5525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g2ceb116a233_1_2"/>
            <p:cNvSpPr/>
            <p:nvPr/>
          </p:nvSpPr>
          <p:spPr>
            <a:xfrm>
              <a:off x="1648325" y="3937475"/>
              <a:ext cx="462850" cy="679225"/>
            </a:xfrm>
            <a:custGeom>
              <a:rect b="b" l="l" r="r" t="t"/>
              <a:pathLst>
                <a:path extrusionOk="0" h="27169" w="18514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g2ceb116a233_1_2"/>
            <p:cNvSpPr/>
            <p:nvPr/>
          </p:nvSpPr>
          <p:spPr>
            <a:xfrm>
              <a:off x="1593600" y="4519350"/>
              <a:ext cx="60175" cy="33875"/>
            </a:xfrm>
            <a:custGeom>
              <a:rect b="b" l="l" r="r" t="t"/>
              <a:pathLst>
                <a:path extrusionOk="0" h="1355" w="2407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2ceb116a233_1_2"/>
            <p:cNvSpPr/>
            <p:nvPr/>
          </p:nvSpPr>
          <p:spPr>
            <a:xfrm>
              <a:off x="1713050" y="4615850"/>
              <a:ext cx="28450" cy="50575"/>
            </a:xfrm>
            <a:custGeom>
              <a:rect b="b" l="l" r="r" t="t"/>
              <a:pathLst>
                <a:path extrusionOk="0" h="2023" w="1138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g2ceb116a233_1_2"/>
            <p:cNvSpPr/>
            <p:nvPr/>
          </p:nvSpPr>
          <p:spPr>
            <a:xfrm>
              <a:off x="1893100" y="4653025"/>
              <a:ext cx="17150" cy="65200"/>
            </a:xfrm>
            <a:custGeom>
              <a:rect b="b" l="l" r="r" t="t"/>
              <a:pathLst>
                <a:path extrusionOk="0" h="2608" w="686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g2ceb116a233_1_2"/>
            <p:cNvSpPr/>
            <p:nvPr/>
          </p:nvSpPr>
          <p:spPr>
            <a:xfrm>
              <a:off x="2032625" y="4615850"/>
              <a:ext cx="48875" cy="39700"/>
            </a:xfrm>
            <a:custGeom>
              <a:rect b="b" l="l" r="r" t="t"/>
              <a:pathLst>
                <a:path extrusionOk="0" h="1588" w="1955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g2ceb116a233_1_2"/>
            <p:cNvSpPr/>
            <p:nvPr/>
          </p:nvSpPr>
          <p:spPr>
            <a:xfrm>
              <a:off x="2137875" y="4454200"/>
              <a:ext cx="50150" cy="17150"/>
            </a:xfrm>
            <a:custGeom>
              <a:rect b="b" l="l" r="r" t="t"/>
              <a:pathLst>
                <a:path extrusionOk="0" h="686" w="2006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g2ceb116a233_1_2"/>
            <p:cNvSpPr/>
            <p:nvPr/>
          </p:nvSpPr>
          <p:spPr>
            <a:xfrm>
              <a:off x="2093175" y="4234050"/>
              <a:ext cx="40975" cy="33875"/>
            </a:xfrm>
            <a:custGeom>
              <a:rect b="b" l="l" r="r" t="t"/>
              <a:pathLst>
                <a:path extrusionOk="0" h="1355" w="1639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g2ceb116a233_1_2"/>
            <p:cNvSpPr/>
            <p:nvPr/>
          </p:nvSpPr>
          <p:spPr>
            <a:xfrm>
              <a:off x="1628275" y="4234900"/>
              <a:ext cx="30100" cy="26325"/>
            </a:xfrm>
            <a:custGeom>
              <a:rect b="b" l="l" r="r" t="t"/>
              <a:pathLst>
                <a:path extrusionOk="0" h="1053" w="1204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g2ceb116a233_1_2"/>
            <p:cNvSpPr/>
            <p:nvPr/>
          </p:nvSpPr>
          <p:spPr>
            <a:xfrm>
              <a:off x="1569775" y="4343075"/>
              <a:ext cx="44325" cy="18000"/>
            </a:xfrm>
            <a:custGeom>
              <a:rect b="b" l="l" r="r" t="t"/>
              <a:pathLst>
                <a:path extrusionOk="0" h="720" w="1773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g2ceb116a233_1_2"/>
            <p:cNvSpPr/>
            <p:nvPr/>
          </p:nvSpPr>
          <p:spPr>
            <a:xfrm>
              <a:off x="1759550" y="4143600"/>
              <a:ext cx="232150" cy="313650"/>
            </a:xfrm>
            <a:custGeom>
              <a:rect b="b" l="l" r="r" t="t"/>
              <a:pathLst>
                <a:path extrusionOk="0" h="12546" w="9286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cbb20c8855_0_391"/>
          <p:cNvSpPr/>
          <p:nvPr/>
        </p:nvSpPr>
        <p:spPr>
          <a:xfrm>
            <a:off x="0" y="2776725"/>
            <a:ext cx="12192445" cy="2144239"/>
          </a:xfrm>
          <a:custGeom>
            <a:rect b="b" l="l" r="r" t="t"/>
            <a:pathLst>
              <a:path extrusionOk="0" h="100163" w="417621">
                <a:moveTo>
                  <a:pt x="0" y="20042"/>
                </a:moveTo>
                <a:cubicBezTo>
                  <a:pt x="9910" y="22520"/>
                  <a:pt x="18165" y="29848"/>
                  <a:pt x="28075" y="32325"/>
                </a:cubicBezTo>
                <a:cubicBezTo>
                  <a:pt x="44724" y="36487"/>
                  <a:pt x="63266" y="36582"/>
                  <a:pt x="79547" y="31155"/>
                </a:cubicBezTo>
                <a:cubicBezTo>
                  <a:pt x="91252" y="27253"/>
                  <a:pt x="99426" y="15757"/>
                  <a:pt x="111131" y="11853"/>
                </a:cubicBezTo>
                <a:cubicBezTo>
                  <a:pt x="114324" y="10788"/>
                  <a:pt x="117882" y="11163"/>
                  <a:pt x="121075" y="10099"/>
                </a:cubicBezTo>
                <a:cubicBezTo>
                  <a:pt x="127179" y="8064"/>
                  <a:pt x="134403" y="7709"/>
                  <a:pt x="140377" y="10099"/>
                </a:cubicBezTo>
                <a:cubicBezTo>
                  <a:pt x="146774" y="12659"/>
                  <a:pt x="150822" y="22132"/>
                  <a:pt x="149150" y="28816"/>
                </a:cubicBezTo>
                <a:cubicBezTo>
                  <a:pt x="147727" y="34506"/>
                  <a:pt x="136880" y="37014"/>
                  <a:pt x="132188" y="33495"/>
                </a:cubicBezTo>
                <a:cubicBezTo>
                  <a:pt x="126876" y="29511"/>
                  <a:pt x="129407" y="20050"/>
                  <a:pt x="131018" y="13608"/>
                </a:cubicBezTo>
                <a:cubicBezTo>
                  <a:pt x="133644" y="3102"/>
                  <a:pt x="150019" y="740"/>
                  <a:pt x="160848" y="740"/>
                </a:cubicBezTo>
                <a:cubicBezTo>
                  <a:pt x="165527" y="740"/>
                  <a:pt x="170447" y="-740"/>
                  <a:pt x="174886" y="740"/>
                </a:cubicBezTo>
                <a:cubicBezTo>
                  <a:pt x="200948" y="9427"/>
                  <a:pt x="204690" y="46899"/>
                  <a:pt x="219924" y="69759"/>
                </a:cubicBezTo>
                <a:cubicBezTo>
                  <a:pt x="226088" y="79008"/>
                  <a:pt x="236303" y="85260"/>
                  <a:pt x="246244" y="90231"/>
                </a:cubicBezTo>
                <a:cubicBezTo>
                  <a:pt x="258206" y="96212"/>
                  <a:pt x="272644" y="95495"/>
                  <a:pt x="286018" y="95495"/>
                </a:cubicBezTo>
                <a:cubicBezTo>
                  <a:pt x="298679" y="95495"/>
                  <a:pt x="312918" y="96085"/>
                  <a:pt x="323452" y="89061"/>
                </a:cubicBezTo>
                <a:cubicBezTo>
                  <a:pt x="335212" y="81219"/>
                  <a:pt x="354409" y="54927"/>
                  <a:pt x="340999" y="50457"/>
                </a:cubicBezTo>
                <a:cubicBezTo>
                  <a:pt x="338218" y="49530"/>
                  <a:pt x="334664" y="49416"/>
                  <a:pt x="332225" y="51042"/>
                </a:cubicBezTo>
                <a:cubicBezTo>
                  <a:pt x="329126" y="53108"/>
                  <a:pt x="330325" y="58503"/>
                  <a:pt x="331055" y="62155"/>
                </a:cubicBezTo>
                <a:cubicBezTo>
                  <a:pt x="332860" y="71179"/>
                  <a:pt x="340070" y="78860"/>
                  <a:pt x="347433" y="84382"/>
                </a:cubicBezTo>
                <a:cubicBezTo>
                  <a:pt x="364081" y="96867"/>
                  <a:pt x="388075" y="103466"/>
                  <a:pt x="408263" y="98419"/>
                </a:cubicBezTo>
                <a:cubicBezTo>
                  <a:pt x="411433" y="97626"/>
                  <a:pt x="414353" y="95495"/>
                  <a:pt x="417621" y="95495"/>
                </a:cubicBezTo>
              </a:path>
            </a:pathLst>
          </a:custGeom>
          <a:noFill/>
          <a:ln cap="flat" cmpd="sng" w="19050">
            <a:solidFill>
              <a:srgbClr val="A4C2F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2cbb20c8855_0_391"/>
          <p:cNvSpPr/>
          <p:nvPr/>
        </p:nvSpPr>
        <p:spPr>
          <a:xfrm>
            <a:off x="5953475" y="2895150"/>
            <a:ext cx="4089300" cy="133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E8486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g2cbb20c8855_0_3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1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2cbb20c8855_0_391"/>
          <p:cNvSpPr txBox="1"/>
          <p:nvPr/>
        </p:nvSpPr>
        <p:spPr>
          <a:xfrm>
            <a:off x="189325" y="1644438"/>
            <a:ext cx="26622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2 de abril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¿Cómo generar condiciones para impulsar proyectos de transformación educativa?</a:t>
            </a:r>
            <a:endParaRPr i="0" sz="12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5" name="Google Shape;785;g2cbb20c8855_0_391"/>
          <p:cNvSpPr txBox="1"/>
          <p:nvPr/>
        </p:nvSpPr>
        <p:spPr>
          <a:xfrm>
            <a:off x="2276550" y="3444900"/>
            <a:ext cx="2642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9 de abril</a:t>
            </a:r>
            <a:r>
              <a:rPr b="1" i="0" lang="es-CL" sz="1400" u="none" cap="none" strike="noStrike">
                <a:solidFill>
                  <a:srgbClr val="152F7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¿Cómo identificar oportunidades de aprendizaje para resolver desafíos auténticos del entorno?</a:t>
            </a:r>
            <a:endParaRPr b="1" i="0" sz="12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6" name="Google Shape;786;g2cbb20c8855_0_391"/>
          <p:cNvSpPr txBox="1"/>
          <p:nvPr/>
        </p:nvSpPr>
        <p:spPr>
          <a:xfrm>
            <a:off x="5227925" y="1903988"/>
            <a:ext cx="25236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23 de abril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¿Cómo diseñar un proyecto de innovación educativa?</a:t>
            </a:r>
            <a:endParaRPr b="1" i="0" sz="12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7" name="Google Shape;787;g2cbb20c8855_0_391"/>
          <p:cNvSpPr txBox="1"/>
          <p:nvPr/>
        </p:nvSpPr>
        <p:spPr>
          <a:xfrm>
            <a:off x="6605600" y="3260025"/>
            <a:ext cx="3437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¿Cómo implementar un proyecto donde las y los estudiantes sean Protagonistas del Cambio?</a:t>
            </a:r>
            <a:r>
              <a:rPr b="1" lang="es-CL">
                <a:solidFill>
                  <a:srgbClr val="152F7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i="0" sz="12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2F549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8" name="Google Shape;788;g2cbb20c8855_0_391"/>
          <p:cNvSpPr txBox="1"/>
          <p:nvPr/>
        </p:nvSpPr>
        <p:spPr>
          <a:xfrm>
            <a:off x="7131675" y="5049325"/>
            <a:ext cx="21336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28 de mayo</a:t>
            </a:r>
            <a:endParaRPr b="1" i="0" sz="14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CL" sz="12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¿Cómo </a:t>
            </a:r>
            <a:r>
              <a:rPr i="1" lang="es-CL" sz="12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aprender a aprender</a:t>
            </a:r>
            <a:r>
              <a:rPr i="0" lang="es-CL" sz="1200" u="none" cap="none" strike="noStrike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 a través de proyectos de innovación educativa?</a:t>
            </a:r>
            <a:endParaRPr b="1" i="0" sz="12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9" name="Google Shape;789;g2cbb20c8855_0_391"/>
          <p:cNvSpPr txBox="1"/>
          <p:nvPr/>
        </p:nvSpPr>
        <p:spPr>
          <a:xfrm>
            <a:off x="9744700" y="4974475"/>
            <a:ext cx="23142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4 de junio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¿Cómo promover la sostenibilidad de proyectos de innovación educativa?</a:t>
            </a:r>
            <a:endParaRPr i="0" sz="1200" u="none" cap="none" strike="noStrike">
              <a:solidFill>
                <a:srgbClr val="152F7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0" name="Google Shape;790;g2cbb20c8855_0_3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g2cbb20c8855_0_391"/>
          <p:cNvSpPr/>
          <p:nvPr/>
        </p:nvSpPr>
        <p:spPr>
          <a:xfrm>
            <a:off x="6592025" y="3065275"/>
            <a:ext cx="3039000" cy="339000"/>
          </a:xfrm>
          <a:prstGeom prst="roundRect">
            <a:avLst>
              <a:gd fmla="val 50000" name="adj"/>
            </a:avLst>
          </a:prstGeom>
          <a:solidFill>
            <a:srgbClr val="E8486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7 de mayo </a:t>
            </a:r>
            <a:r>
              <a:rPr b="1" i="0" lang="es-CL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16:00-17:15</a:t>
            </a:r>
            <a:endParaRPr b="1" i="0" sz="18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2" name="Google Shape;792;g2cbb20c8855_0_391"/>
          <p:cNvSpPr/>
          <p:nvPr/>
        </p:nvSpPr>
        <p:spPr>
          <a:xfrm>
            <a:off x="3585750" y="547950"/>
            <a:ext cx="50205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Próximo taller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93" name="Google Shape;793;g2cbb20c8855_0_391"/>
          <p:cNvGrpSpPr/>
          <p:nvPr/>
        </p:nvGrpSpPr>
        <p:grpSpPr>
          <a:xfrm>
            <a:off x="336348" y="2651459"/>
            <a:ext cx="527922" cy="657327"/>
            <a:chOff x="838200" y="2837389"/>
            <a:chExt cx="747976" cy="997311"/>
          </a:xfrm>
        </p:grpSpPr>
        <p:pic>
          <p:nvPicPr>
            <p:cNvPr id="794" name="Google Shape;794;g2cbb20c8855_0_39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5" name="Google Shape;795;g2cbb20c8855_0_391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g2cbb20c8855_0_391"/>
          <p:cNvSpPr/>
          <p:nvPr/>
        </p:nvSpPr>
        <p:spPr>
          <a:xfrm>
            <a:off x="416413" y="2726275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97" name="Google Shape;797;g2cbb20c8855_0_391"/>
          <p:cNvGrpSpPr/>
          <p:nvPr/>
        </p:nvGrpSpPr>
        <p:grpSpPr>
          <a:xfrm>
            <a:off x="4622092" y="2080509"/>
            <a:ext cx="527922" cy="657327"/>
            <a:chOff x="1760298" y="2837389"/>
            <a:chExt cx="747976" cy="997311"/>
          </a:xfrm>
        </p:grpSpPr>
        <p:pic>
          <p:nvPicPr>
            <p:cNvPr id="798" name="Google Shape;798;g2cbb20c8855_0_39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9" name="Google Shape;799;g2cbb20c8855_0_391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0" name="Google Shape;800;g2cbb20c8855_0_391"/>
          <p:cNvGrpSpPr/>
          <p:nvPr/>
        </p:nvGrpSpPr>
        <p:grpSpPr>
          <a:xfrm>
            <a:off x="2547213" y="2519909"/>
            <a:ext cx="527922" cy="657327"/>
            <a:chOff x="2714685" y="2837400"/>
            <a:chExt cx="747976" cy="997311"/>
          </a:xfrm>
        </p:grpSpPr>
        <p:pic>
          <p:nvPicPr>
            <p:cNvPr id="801" name="Google Shape;801;g2cbb20c8855_0_3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2" name="Google Shape;802;g2cbb20c8855_0_391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g2cbb20c8855_0_391"/>
          <p:cNvSpPr/>
          <p:nvPr/>
        </p:nvSpPr>
        <p:spPr>
          <a:xfrm>
            <a:off x="2627263" y="259108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4" name="Google Shape;804;g2cbb20c8855_0_391"/>
          <p:cNvSpPr/>
          <p:nvPr/>
        </p:nvSpPr>
        <p:spPr>
          <a:xfrm>
            <a:off x="4702150" y="214365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05" name="Google Shape;805;g2cbb20c8855_0_391"/>
          <p:cNvGrpSpPr/>
          <p:nvPr/>
        </p:nvGrpSpPr>
        <p:grpSpPr>
          <a:xfrm>
            <a:off x="6077673" y="3370084"/>
            <a:ext cx="527922" cy="657327"/>
            <a:chOff x="838200" y="2837389"/>
            <a:chExt cx="747976" cy="997311"/>
          </a:xfrm>
        </p:grpSpPr>
        <p:pic>
          <p:nvPicPr>
            <p:cNvPr id="806" name="Google Shape;806;g2cbb20c8855_0_39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7" name="Google Shape;807;g2cbb20c8855_0_391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8" name="Google Shape;808;g2cbb20c8855_0_391"/>
          <p:cNvSpPr/>
          <p:nvPr/>
        </p:nvSpPr>
        <p:spPr>
          <a:xfrm>
            <a:off x="6157738" y="344490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09" name="Google Shape;809;g2cbb20c8855_0_391"/>
          <p:cNvGrpSpPr/>
          <p:nvPr/>
        </p:nvGrpSpPr>
        <p:grpSpPr>
          <a:xfrm>
            <a:off x="7847563" y="4158759"/>
            <a:ext cx="527922" cy="657327"/>
            <a:chOff x="2714685" y="2837400"/>
            <a:chExt cx="747976" cy="997311"/>
          </a:xfrm>
        </p:grpSpPr>
        <p:pic>
          <p:nvPicPr>
            <p:cNvPr id="810" name="Google Shape;810;g2cbb20c8855_0_3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1" name="Google Shape;811;g2cbb20c8855_0_391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2" name="Google Shape;812;g2cbb20c8855_0_391"/>
          <p:cNvSpPr/>
          <p:nvPr/>
        </p:nvSpPr>
        <p:spPr>
          <a:xfrm>
            <a:off x="7927613" y="4254713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13" name="Google Shape;813;g2cbb20c8855_0_391"/>
          <p:cNvGrpSpPr/>
          <p:nvPr/>
        </p:nvGrpSpPr>
        <p:grpSpPr>
          <a:xfrm>
            <a:off x="10496742" y="4111197"/>
            <a:ext cx="527922" cy="657327"/>
            <a:chOff x="1760298" y="2837389"/>
            <a:chExt cx="747976" cy="997311"/>
          </a:xfrm>
        </p:grpSpPr>
        <p:pic>
          <p:nvPicPr>
            <p:cNvPr id="814" name="Google Shape;814;g2cbb20c8855_0_39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5" name="Google Shape;815;g2cbb20c8855_0_391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6" name="Google Shape;816;g2cbb20c8855_0_391"/>
          <p:cNvSpPr/>
          <p:nvPr/>
        </p:nvSpPr>
        <p:spPr>
          <a:xfrm>
            <a:off x="10576800" y="417433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7" name="Google Shape;817;g2cbb20c8855_0_3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68574" y="1273375"/>
            <a:ext cx="1939250" cy="1105448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2cbb20c8855_0_391"/>
          <p:cNvSpPr txBox="1"/>
          <p:nvPr/>
        </p:nvSpPr>
        <p:spPr>
          <a:xfrm>
            <a:off x="8839100" y="650775"/>
            <a:ext cx="23982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*En colaboración con</a:t>
            </a:r>
            <a:endParaRPr i="0" sz="1200" u="none" cap="none" strike="noStrike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9" name="Google Shape;819;g2cbb20c8855_0_391"/>
          <p:cNvSpPr/>
          <p:nvPr/>
        </p:nvSpPr>
        <p:spPr>
          <a:xfrm>
            <a:off x="2609525" y="4807475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</a:t>
            </a:r>
            <a:r>
              <a:rPr b="1" lang="es-CL">
                <a:latin typeface="Poppins"/>
                <a:ea typeface="Poppins"/>
                <a:cs typeface="Poppins"/>
                <a:sym typeface="Poppins"/>
              </a:rPr>
              <a:t>Inscríbete</a:t>
            </a: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aquí!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0" name="Google Shape;820;g2cbb20c8855_0_3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6425" y="4513351"/>
            <a:ext cx="1860123" cy="18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g2cdc2e90404_0_7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g2cdc2e90404_0_739"/>
          <p:cNvSpPr/>
          <p:nvPr/>
        </p:nvSpPr>
        <p:spPr>
          <a:xfrm>
            <a:off x="3366450" y="679817"/>
            <a:ext cx="5459100" cy="906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4"/>
                  </a:ext>
                </a:extLst>
              </a:rPr>
              <a:t>Encuesta final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7" name="Google Shape;827;g2cdc2e90404_0_739"/>
          <p:cNvSpPr/>
          <p:nvPr/>
        </p:nvSpPr>
        <p:spPr>
          <a:xfrm>
            <a:off x="3770550" y="2000550"/>
            <a:ext cx="4650900" cy="2856900"/>
          </a:xfrm>
          <a:prstGeom prst="wedgeEllipseCallout">
            <a:avLst>
              <a:gd fmla="val 21130" name="adj1"/>
              <a:gd fmla="val 60979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¿Qué te pareció el taller de hoy? Compártenos tus opiniones en la siguiente encuesta.</a:t>
            </a:r>
            <a:endParaRPr b="1"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8" name="Google Shape;828;g2cdc2e90404_0_7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g2cdc2e90404_0_739"/>
          <p:cNvSpPr/>
          <p:nvPr/>
        </p:nvSpPr>
        <p:spPr>
          <a:xfrm>
            <a:off x="3098400" y="4971550"/>
            <a:ext cx="2398200" cy="155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7D8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</a:t>
            </a:r>
            <a:r>
              <a:rPr b="1" lang="es-CL">
                <a:latin typeface="Poppins"/>
                <a:ea typeface="Poppins"/>
                <a:cs typeface="Poppins"/>
                <a:sym typeface="Poppins"/>
              </a:rPr>
              <a:t>Comparte tus opiniones</a:t>
            </a:r>
            <a:r>
              <a:rPr b="1" i="0" lang="es-CL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aquí!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0" name="Google Shape;830;g2cdc2e90404_0_7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128450"/>
            <a:ext cx="272415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8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776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g2cdc2e90404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81" y="0"/>
            <a:ext cx="2194569" cy="23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2cdc2e90404_0_8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61813" y="155863"/>
            <a:ext cx="1000817" cy="905416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2cdc2e90404_0_821"/>
          <p:cNvSpPr txBox="1"/>
          <p:nvPr/>
        </p:nvSpPr>
        <p:spPr>
          <a:xfrm>
            <a:off x="708875" y="556475"/>
            <a:ext cx="10004100" cy="1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g2cdc2e90404_0_8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g2cdc2e90404_0_8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62033" y="5028033"/>
            <a:ext cx="1829967" cy="182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8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g2c2dbbf5c05_1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600" y="2201862"/>
            <a:ext cx="1828801" cy="1827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28f31ffefb4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725" y="2106000"/>
            <a:ext cx="5750350" cy="46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8f31ffefb4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8f31ffefb4_0_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8f31ffefb4_0_18"/>
          <p:cNvSpPr/>
          <p:nvPr/>
        </p:nvSpPr>
        <p:spPr>
          <a:xfrm>
            <a:off x="1444425" y="1130100"/>
            <a:ext cx="7431300" cy="975900"/>
          </a:xfrm>
          <a:prstGeom prst="roundRect">
            <a:avLst>
              <a:gd fmla="val 50000" name="adj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¿Cómo desarrollar proyectos donde las y los estudiantes sean Protagonistas del Cambio?</a:t>
            </a:r>
            <a:endParaRPr b="1"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g28f31ffefb4_0_18"/>
          <p:cNvSpPr/>
          <p:nvPr/>
        </p:nvSpPr>
        <p:spPr>
          <a:xfrm>
            <a:off x="1199050" y="566000"/>
            <a:ext cx="70809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Ruta Podemos Transformar</a:t>
            </a:r>
            <a:endParaRPr b="1" i="0" sz="3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bb20c8855_0_0"/>
          <p:cNvSpPr/>
          <p:nvPr/>
        </p:nvSpPr>
        <p:spPr>
          <a:xfrm>
            <a:off x="0" y="2776725"/>
            <a:ext cx="12192445" cy="2144239"/>
          </a:xfrm>
          <a:custGeom>
            <a:rect b="b" l="l" r="r" t="t"/>
            <a:pathLst>
              <a:path extrusionOk="0" h="100163" w="417621">
                <a:moveTo>
                  <a:pt x="0" y="20042"/>
                </a:moveTo>
                <a:cubicBezTo>
                  <a:pt x="9910" y="22520"/>
                  <a:pt x="18165" y="29848"/>
                  <a:pt x="28075" y="32325"/>
                </a:cubicBezTo>
                <a:cubicBezTo>
                  <a:pt x="44724" y="36487"/>
                  <a:pt x="63266" y="36582"/>
                  <a:pt x="79547" y="31155"/>
                </a:cubicBezTo>
                <a:cubicBezTo>
                  <a:pt x="91252" y="27253"/>
                  <a:pt x="99426" y="15757"/>
                  <a:pt x="111131" y="11853"/>
                </a:cubicBezTo>
                <a:cubicBezTo>
                  <a:pt x="114324" y="10788"/>
                  <a:pt x="117882" y="11163"/>
                  <a:pt x="121075" y="10099"/>
                </a:cubicBezTo>
                <a:cubicBezTo>
                  <a:pt x="127179" y="8064"/>
                  <a:pt x="134403" y="7709"/>
                  <a:pt x="140377" y="10099"/>
                </a:cubicBezTo>
                <a:cubicBezTo>
                  <a:pt x="146774" y="12659"/>
                  <a:pt x="150822" y="22132"/>
                  <a:pt x="149150" y="28816"/>
                </a:cubicBezTo>
                <a:cubicBezTo>
                  <a:pt x="147727" y="34506"/>
                  <a:pt x="136880" y="37014"/>
                  <a:pt x="132188" y="33495"/>
                </a:cubicBezTo>
                <a:cubicBezTo>
                  <a:pt x="126876" y="29511"/>
                  <a:pt x="129407" y="20050"/>
                  <a:pt x="131018" y="13608"/>
                </a:cubicBezTo>
                <a:cubicBezTo>
                  <a:pt x="133644" y="3102"/>
                  <a:pt x="150019" y="740"/>
                  <a:pt x="160848" y="740"/>
                </a:cubicBezTo>
                <a:cubicBezTo>
                  <a:pt x="165527" y="740"/>
                  <a:pt x="170447" y="-740"/>
                  <a:pt x="174886" y="740"/>
                </a:cubicBezTo>
                <a:cubicBezTo>
                  <a:pt x="200948" y="9427"/>
                  <a:pt x="204690" y="46899"/>
                  <a:pt x="219924" y="69759"/>
                </a:cubicBezTo>
                <a:cubicBezTo>
                  <a:pt x="226088" y="79008"/>
                  <a:pt x="236303" y="85260"/>
                  <a:pt x="246244" y="90231"/>
                </a:cubicBezTo>
                <a:cubicBezTo>
                  <a:pt x="258206" y="96212"/>
                  <a:pt x="272644" y="95495"/>
                  <a:pt x="286018" y="95495"/>
                </a:cubicBezTo>
                <a:cubicBezTo>
                  <a:pt x="298679" y="95495"/>
                  <a:pt x="312918" y="96085"/>
                  <a:pt x="323452" y="89061"/>
                </a:cubicBezTo>
                <a:cubicBezTo>
                  <a:pt x="335212" y="81219"/>
                  <a:pt x="354409" y="54927"/>
                  <a:pt x="340999" y="50457"/>
                </a:cubicBezTo>
                <a:cubicBezTo>
                  <a:pt x="338218" y="49530"/>
                  <a:pt x="334664" y="49416"/>
                  <a:pt x="332225" y="51042"/>
                </a:cubicBezTo>
                <a:cubicBezTo>
                  <a:pt x="329126" y="53108"/>
                  <a:pt x="330325" y="58503"/>
                  <a:pt x="331055" y="62155"/>
                </a:cubicBezTo>
                <a:cubicBezTo>
                  <a:pt x="332860" y="71179"/>
                  <a:pt x="340070" y="78860"/>
                  <a:pt x="347433" y="84382"/>
                </a:cubicBezTo>
                <a:cubicBezTo>
                  <a:pt x="364081" y="96867"/>
                  <a:pt x="388075" y="103466"/>
                  <a:pt x="408263" y="98419"/>
                </a:cubicBezTo>
                <a:cubicBezTo>
                  <a:pt x="411433" y="97626"/>
                  <a:pt x="414353" y="95495"/>
                  <a:pt x="417621" y="95495"/>
                </a:cubicBezTo>
              </a:path>
            </a:pathLst>
          </a:custGeom>
          <a:noFill/>
          <a:ln cap="flat" cmpd="sng" w="19050">
            <a:solidFill>
              <a:srgbClr val="A4C2F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cbb20c8855_0_0"/>
          <p:cNvSpPr/>
          <p:nvPr/>
        </p:nvSpPr>
        <p:spPr>
          <a:xfrm>
            <a:off x="4377450" y="1822400"/>
            <a:ext cx="3437100" cy="1216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E9E0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g2cbb20c885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cbb20c8855_0_0"/>
          <p:cNvSpPr txBox="1"/>
          <p:nvPr/>
        </p:nvSpPr>
        <p:spPr>
          <a:xfrm>
            <a:off x="189325" y="1644438"/>
            <a:ext cx="26622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2 de abril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¿Cómo generar condiciones para impulsar proyectos de transformación educativa?</a:t>
            </a:r>
            <a:endParaRPr b="0" i="0" sz="1200" u="none" cap="none" strike="noStrike">
              <a:solidFill>
                <a:srgbClr val="152F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99;g2cbb20c8855_0_0"/>
          <p:cNvSpPr txBox="1"/>
          <p:nvPr/>
        </p:nvSpPr>
        <p:spPr>
          <a:xfrm>
            <a:off x="2365625" y="3318600"/>
            <a:ext cx="2886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9 de abril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identificar oportunidades de aprendizaje para resolver desafíos auténticos del entorno?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0" name="Google Shape;300;g2cbb20c8855_0_0"/>
          <p:cNvSpPr txBox="1"/>
          <p:nvPr/>
        </p:nvSpPr>
        <p:spPr>
          <a:xfrm>
            <a:off x="5175425" y="2109325"/>
            <a:ext cx="25236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23 de abril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diseñar un proyecto de innovación educativa?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1" name="Google Shape;301;g2cbb20c8855_0_0"/>
          <p:cNvSpPr txBox="1"/>
          <p:nvPr/>
        </p:nvSpPr>
        <p:spPr>
          <a:xfrm>
            <a:off x="6605600" y="3260025"/>
            <a:ext cx="3437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7 de mayo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implementar un proyecto donde las y los estudiantes sean Protagonistas del Cambio?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2F549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2" name="Google Shape;302;g2cbb20c8855_0_0"/>
          <p:cNvSpPr txBox="1"/>
          <p:nvPr/>
        </p:nvSpPr>
        <p:spPr>
          <a:xfrm>
            <a:off x="7144800" y="4852475"/>
            <a:ext cx="25236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28 de mayo</a:t>
            </a:r>
            <a:endParaRPr b="1" i="0" sz="1400" u="none" cap="none" strike="noStrike">
              <a:solidFill>
                <a:srgbClr val="152F7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¿Cómo </a:t>
            </a:r>
            <a:r>
              <a:rPr b="0" i="1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aprender a aprender</a:t>
            </a:r>
            <a:r>
              <a:rPr b="0" i="0" lang="es-CL" sz="1200" u="none" cap="none" strike="noStrike">
                <a:solidFill>
                  <a:srgbClr val="152F74"/>
                </a:solidFill>
                <a:latin typeface="Poppins"/>
                <a:ea typeface="Poppins"/>
                <a:cs typeface="Poppins"/>
                <a:sym typeface="Poppins"/>
              </a:rPr>
              <a:t> a través de proyectos de innovación educativa?</a:t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3" name="Google Shape;303;g2cbb20c8855_0_0"/>
          <p:cNvSpPr txBox="1"/>
          <p:nvPr/>
        </p:nvSpPr>
        <p:spPr>
          <a:xfrm>
            <a:off x="9744600" y="4865150"/>
            <a:ext cx="25236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L" sz="14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4 de junio</a:t>
            </a:r>
            <a:endParaRPr b="1" i="0" sz="14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L" sz="1200" u="none" cap="none" strike="noStrike">
                <a:solidFill>
                  <a:srgbClr val="152F74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¿Cómo promover la sostenibilidad de proyectos de innovación educativa?</a:t>
            </a:r>
            <a:endParaRPr b="0" i="0" sz="1200" u="none" cap="none" strike="noStrike">
              <a:solidFill>
                <a:srgbClr val="152F74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152F7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04" name="Google Shape;304;g2cbb20c885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cbb20c8855_0_0"/>
          <p:cNvSpPr/>
          <p:nvPr/>
        </p:nvSpPr>
        <p:spPr>
          <a:xfrm>
            <a:off x="2060325" y="627475"/>
            <a:ext cx="8071800" cy="6573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L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Talleres de Ruta Podemos Transformar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6" name="Google Shape;306;g2cbb20c8855_0_0"/>
          <p:cNvGrpSpPr/>
          <p:nvPr/>
        </p:nvGrpSpPr>
        <p:grpSpPr>
          <a:xfrm>
            <a:off x="336348" y="2651459"/>
            <a:ext cx="527922" cy="657327"/>
            <a:chOff x="838200" y="2837389"/>
            <a:chExt cx="747976" cy="997311"/>
          </a:xfrm>
        </p:grpSpPr>
        <p:pic>
          <p:nvPicPr>
            <p:cNvPr id="307" name="Google Shape;307;g2cbb20c8855_0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g2cbb20c8855_0_0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g2cbb20c8855_0_0"/>
          <p:cNvSpPr/>
          <p:nvPr/>
        </p:nvSpPr>
        <p:spPr>
          <a:xfrm>
            <a:off x="416413" y="2726275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0" name="Google Shape;310;g2cbb20c8855_0_0"/>
          <p:cNvGrpSpPr/>
          <p:nvPr/>
        </p:nvGrpSpPr>
        <p:grpSpPr>
          <a:xfrm>
            <a:off x="4622092" y="2080509"/>
            <a:ext cx="527922" cy="657327"/>
            <a:chOff x="1760298" y="2837389"/>
            <a:chExt cx="747976" cy="997311"/>
          </a:xfrm>
        </p:grpSpPr>
        <p:pic>
          <p:nvPicPr>
            <p:cNvPr id="311" name="Google Shape;311;g2cbb20c8855_0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g2cbb20c8855_0_0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3" name="Google Shape;313;g2cbb20c8855_0_0"/>
          <p:cNvGrpSpPr/>
          <p:nvPr/>
        </p:nvGrpSpPr>
        <p:grpSpPr>
          <a:xfrm>
            <a:off x="2547213" y="2519909"/>
            <a:ext cx="527922" cy="657327"/>
            <a:chOff x="2714685" y="2837400"/>
            <a:chExt cx="747976" cy="997311"/>
          </a:xfrm>
        </p:grpSpPr>
        <p:pic>
          <p:nvPicPr>
            <p:cNvPr id="314" name="Google Shape;314;g2cbb20c8855_0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g2cbb20c8855_0_0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g2cbb20c8855_0_0"/>
          <p:cNvSpPr/>
          <p:nvPr/>
        </p:nvSpPr>
        <p:spPr>
          <a:xfrm>
            <a:off x="2627263" y="259108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g2cbb20c8855_0_0"/>
          <p:cNvSpPr/>
          <p:nvPr/>
        </p:nvSpPr>
        <p:spPr>
          <a:xfrm>
            <a:off x="4702150" y="214365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8" name="Google Shape;318;g2cbb20c8855_0_0"/>
          <p:cNvGrpSpPr/>
          <p:nvPr/>
        </p:nvGrpSpPr>
        <p:grpSpPr>
          <a:xfrm>
            <a:off x="6077673" y="3370084"/>
            <a:ext cx="527922" cy="657327"/>
            <a:chOff x="838200" y="2837389"/>
            <a:chExt cx="747976" cy="997311"/>
          </a:xfrm>
        </p:grpSpPr>
        <p:pic>
          <p:nvPicPr>
            <p:cNvPr id="319" name="Google Shape;319;g2cbb20c8855_0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200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g2cbb20c8855_0_0"/>
            <p:cNvSpPr/>
            <p:nvPr/>
          </p:nvSpPr>
          <p:spPr>
            <a:xfrm>
              <a:off x="1080938" y="30939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g2cbb20c8855_0_0"/>
          <p:cNvSpPr/>
          <p:nvPr/>
        </p:nvSpPr>
        <p:spPr>
          <a:xfrm>
            <a:off x="6157738" y="3444900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E8486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sz="800" u="none" cap="none" strike="noStrike">
              <a:solidFill>
                <a:srgbClr val="E848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2" name="Google Shape;322;g2cbb20c8855_0_0"/>
          <p:cNvGrpSpPr/>
          <p:nvPr/>
        </p:nvGrpSpPr>
        <p:grpSpPr>
          <a:xfrm>
            <a:off x="7847563" y="4158759"/>
            <a:ext cx="527922" cy="657327"/>
            <a:chOff x="2714685" y="2837400"/>
            <a:chExt cx="747976" cy="997311"/>
          </a:xfrm>
        </p:grpSpPr>
        <p:pic>
          <p:nvPicPr>
            <p:cNvPr id="323" name="Google Shape;323;g2cbb20c8855_0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14685" y="2837400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g2cbb20c8855_0_0"/>
            <p:cNvSpPr/>
            <p:nvPr/>
          </p:nvSpPr>
          <p:spPr>
            <a:xfrm>
              <a:off x="2957413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g2cbb20c8855_0_0"/>
          <p:cNvSpPr/>
          <p:nvPr/>
        </p:nvSpPr>
        <p:spPr>
          <a:xfrm>
            <a:off x="7927613" y="4254713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43A8A5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i="0" sz="800" u="none" cap="none" strike="noStrike">
              <a:solidFill>
                <a:srgbClr val="43A8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6" name="Google Shape;326;g2cbb20c8855_0_0"/>
          <p:cNvGrpSpPr/>
          <p:nvPr/>
        </p:nvGrpSpPr>
        <p:grpSpPr>
          <a:xfrm>
            <a:off x="10496742" y="4111197"/>
            <a:ext cx="527922" cy="657327"/>
            <a:chOff x="1760298" y="2837389"/>
            <a:chExt cx="747976" cy="997311"/>
          </a:xfrm>
        </p:grpSpPr>
        <p:pic>
          <p:nvPicPr>
            <p:cNvPr id="327" name="Google Shape;327;g2cbb20c8855_0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0298" y="2837389"/>
              <a:ext cx="747976" cy="997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g2cbb20c8855_0_0"/>
            <p:cNvSpPr/>
            <p:nvPr/>
          </p:nvSpPr>
          <p:spPr>
            <a:xfrm>
              <a:off x="2003025" y="3081075"/>
              <a:ext cx="262500" cy="26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g2cbb20c8855_0_0"/>
          <p:cNvSpPr/>
          <p:nvPr/>
        </p:nvSpPr>
        <p:spPr>
          <a:xfrm>
            <a:off x="10576800" y="4174338"/>
            <a:ext cx="367800" cy="33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L" sz="1500" u="none" cap="none" strike="noStrike">
                <a:solidFill>
                  <a:srgbClr val="FE9E02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i="0" sz="800" u="none" cap="none" strike="noStrike">
              <a:solidFill>
                <a:srgbClr val="FE9E0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28f31ffefb4_0_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g28f31ffefb4_0_195"/>
          <p:cNvGrpSpPr/>
          <p:nvPr/>
        </p:nvGrpSpPr>
        <p:grpSpPr>
          <a:xfrm>
            <a:off x="9394181" y="-11723"/>
            <a:ext cx="1087502" cy="3713126"/>
            <a:chOff x="1569775" y="2825125"/>
            <a:chExt cx="618250" cy="1893100"/>
          </a:xfrm>
        </p:grpSpPr>
        <p:sp>
          <p:nvSpPr>
            <p:cNvPr id="336" name="Google Shape;336;g28f31ffefb4_0_195"/>
            <p:cNvSpPr/>
            <p:nvPr/>
          </p:nvSpPr>
          <p:spPr>
            <a:xfrm>
              <a:off x="1658750" y="4099550"/>
              <a:ext cx="442800" cy="508350"/>
            </a:xfrm>
            <a:custGeom>
              <a:rect b="b" l="l" r="r" t="t"/>
              <a:pathLst>
                <a:path extrusionOk="0" h="20334" w="17712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g28f31ffefb4_0_195"/>
            <p:cNvSpPr/>
            <p:nvPr/>
          </p:nvSpPr>
          <p:spPr>
            <a:xfrm>
              <a:off x="1672550" y="4108625"/>
              <a:ext cx="426075" cy="490550"/>
            </a:xfrm>
            <a:custGeom>
              <a:rect b="b" l="l" r="r" t="t"/>
              <a:pathLst>
                <a:path extrusionOk="0" h="19622" w="17043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g28f31ffefb4_0_195"/>
            <p:cNvSpPr/>
            <p:nvPr/>
          </p:nvSpPr>
          <p:spPr>
            <a:xfrm>
              <a:off x="1872625" y="2825125"/>
              <a:ext cx="12150" cy="1123650"/>
            </a:xfrm>
            <a:custGeom>
              <a:rect b="b" l="l" r="r" t="t"/>
              <a:pathLst>
                <a:path extrusionOk="0" h="44946" w="486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g28f31ffefb4_0_195"/>
            <p:cNvSpPr/>
            <p:nvPr/>
          </p:nvSpPr>
          <p:spPr>
            <a:xfrm>
              <a:off x="1807875" y="4058675"/>
              <a:ext cx="143725" cy="36725"/>
            </a:xfrm>
            <a:custGeom>
              <a:rect b="b" l="l" r="r" t="t"/>
              <a:pathLst>
                <a:path extrusionOk="0" h="1469" w="5749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g28f31ffefb4_0_195"/>
            <p:cNvSpPr/>
            <p:nvPr/>
          </p:nvSpPr>
          <p:spPr>
            <a:xfrm>
              <a:off x="1820425" y="4020325"/>
              <a:ext cx="118650" cy="37475"/>
            </a:xfrm>
            <a:custGeom>
              <a:rect b="b" l="l" r="r" t="t"/>
              <a:pathLst>
                <a:path extrusionOk="0" h="1499" w="4746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28f31ffefb4_0_195"/>
            <p:cNvSpPr/>
            <p:nvPr/>
          </p:nvSpPr>
          <p:spPr>
            <a:xfrm>
              <a:off x="1830850" y="3970025"/>
              <a:ext cx="97775" cy="51025"/>
            </a:xfrm>
            <a:custGeom>
              <a:rect b="b" l="l" r="r" t="t"/>
              <a:pathLst>
                <a:path extrusionOk="0" h="2041" w="3911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g28f31ffefb4_0_195"/>
            <p:cNvSpPr/>
            <p:nvPr/>
          </p:nvSpPr>
          <p:spPr>
            <a:xfrm>
              <a:off x="1834625" y="3975400"/>
              <a:ext cx="90850" cy="26650"/>
            </a:xfrm>
            <a:custGeom>
              <a:rect b="b" l="l" r="r" t="t"/>
              <a:pathLst>
                <a:path extrusionOk="0" h="1066" w="3634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28f31ffefb4_0_195"/>
            <p:cNvSpPr/>
            <p:nvPr/>
          </p:nvSpPr>
          <p:spPr>
            <a:xfrm>
              <a:off x="1827925" y="3999450"/>
              <a:ext cx="94850" cy="19950"/>
            </a:xfrm>
            <a:custGeom>
              <a:rect b="b" l="l" r="r" t="t"/>
              <a:pathLst>
                <a:path extrusionOk="0" h="798" w="3794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g28f31ffefb4_0_195"/>
            <p:cNvSpPr/>
            <p:nvPr/>
          </p:nvSpPr>
          <p:spPr>
            <a:xfrm>
              <a:off x="1822075" y="4032475"/>
              <a:ext cx="112500" cy="29750"/>
            </a:xfrm>
            <a:custGeom>
              <a:rect b="b" l="l" r="r" t="t"/>
              <a:pathLst>
                <a:path extrusionOk="0" h="1190" w="450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g28f31ffefb4_0_195"/>
            <p:cNvSpPr/>
            <p:nvPr/>
          </p:nvSpPr>
          <p:spPr>
            <a:xfrm>
              <a:off x="1813725" y="4061500"/>
              <a:ext cx="138125" cy="35175"/>
            </a:xfrm>
            <a:custGeom>
              <a:rect b="b" l="l" r="r" t="t"/>
              <a:pathLst>
                <a:path extrusionOk="0" h="1407" w="5525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28f31ffefb4_0_195"/>
            <p:cNvSpPr/>
            <p:nvPr/>
          </p:nvSpPr>
          <p:spPr>
            <a:xfrm>
              <a:off x="1648325" y="3937475"/>
              <a:ext cx="462850" cy="679225"/>
            </a:xfrm>
            <a:custGeom>
              <a:rect b="b" l="l" r="r" t="t"/>
              <a:pathLst>
                <a:path extrusionOk="0" h="27169" w="18514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28f31ffefb4_0_195"/>
            <p:cNvSpPr/>
            <p:nvPr/>
          </p:nvSpPr>
          <p:spPr>
            <a:xfrm>
              <a:off x="1593600" y="4519350"/>
              <a:ext cx="60175" cy="33875"/>
            </a:xfrm>
            <a:custGeom>
              <a:rect b="b" l="l" r="r" t="t"/>
              <a:pathLst>
                <a:path extrusionOk="0" h="1355" w="2407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28f31ffefb4_0_195"/>
            <p:cNvSpPr/>
            <p:nvPr/>
          </p:nvSpPr>
          <p:spPr>
            <a:xfrm>
              <a:off x="1713050" y="4615850"/>
              <a:ext cx="28450" cy="50575"/>
            </a:xfrm>
            <a:custGeom>
              <a:rect b="b" l="l" r="r" t="t"/>
              <a:pathLst>
                <a:path extrusionOk="0" h="2023" w="1138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28f31ffefb4_0_195"/>
            <p:cNvSpPr/>
            <p:nvPr/>
          </p:nvSpPr>
          <p:spPr>
            <a:xfrm>
              <a:off x="1893100" y="4653025"/>
              <a:ext cx="17150" cy="65200"/>
            </a:xfrm>
            <a:custGeom>
              <a:rect b="b" l="l" r="r" t="t"/>
              <a:pathLst>
                <a:path extrusionOk="0" h="2608" w="686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28f31ffefb4_0_195"/>
            <p:cNvSpPr/>
            <p:nvPr/>
          </p:nvSpPr>
          <p:spPr>
            <a:xfrm>
              <a:off x="2032625" y="4615850"/>
              <a:ext cx="48875" cy="39700"/>
            </a:xfrm>
            <a:custGeom>
              <a:rect b="b" l="l" r="r" t="t"/>
              <a:pathLst>
                <a:path extrusionOk="0" h="1588" w="1955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g28f31ffefb4_0_195"/>
            <p:cNvSpPr/>
            <p:nvPr/>
          </p:nvSpPr>
          <p:spPr>
            <a:xfrm>
              <a:off x="2137875" y="4454200"/>
              <a:ext cx="50150" cy="17150"/>
            </a:xfrm>
            <a:custGeom>
              <a:rect b="b" l="l" r="r" t="t"/>
              <a:pathLst>
                <a:path extrusionOk="0" h="686" w="2006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28f31ffefb4_0_195"/>
            <p:cNvSpPr/>
            <p:nvPr/>
          </p:nvSpPr>
          <p:spPr>
            <a:xfrm>
              <a:off x="2093175" y="4234050"/>
              <a:ext cx="40975" cy="33875"/>
            </a:xfrm>
            <a:custGeom>
              <a:rect b="b" l="l" r="r" t="t"/>
              <a:pathLst>
                <a:path extrusionOk="0" h="1355" w="1639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28f31ffefb4_0_195"/>
            <p:cNvSpPr/>
            <p:nvPr/>
          </p:nvSpPr>
          <p:spPr>
            <a:xfrm>
              <a:off x="1628275" y="4234900"/>
              <a:ext cx="30100" cy="26325"/>
            </a:xfrm>
            <a:custGeom>
              <a:rect b="b" l="l" r="r" t="t"/>
              <a:pathLst>
                <a:path extrusionOk="0" h="1053" w="1204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g28f31ffefb4_0_195"/>
            <p:cNvSpPr/>
            <p:nvPr/>
          </p:nvSpPr>
          <p:spPr>
            <a:xfrm>
              <a:off x="1569775" y="4343075"/>
              <a:ext cx="44325" cy="18000"/>
            </a:xfrm>
            <a:custGeom>
              <a:rect b="b" l="l" r="r" t="t"/>
              <a:pathLst>
                <a:path extrusionOk="0" h="720" w="1773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28f31ffefb4_0_195"/>
            <p:cNvSpPr/>
            <p:nvPr/>
          </p:nvSpPr>
          <p:spPr>
            <a:xfrm>
              <a:off x="1759550" y="4143600"/>
              <a:ext cx="232150" cy="313650"/>
            </a:xfrm>
            <a:custGeom>
              <a:rect b="b" l="l" r="r" t="t"/>
              <a:pathLst>
                <a:path extrusionOk="0" h="12546" w="9286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g28f31ffefb4_0_195"/>
          <p:cNvSpPr/>
          <p:nvPr/>
        </p:nvSpPr>
        <p:spPr>
          <a:xfrm>
            <a:off x="3366450" y="547992"/>
            <a:ext cx="5459100" cy="9069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s-CL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Pregunta desafiante</a:t>
            </a:r>
            <a:endParaRPr b="1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28f31ffefb4_0_195"/>
          <p:cNvSpPr/>
          <p:nvPr/>
        </p:nvSpPr>
        <p:spPr>
          <a:xfrm>
            <a:off x="3770550" y="1786850"/>
            <a:ext cx="4650900" cy="2321100"/>
          </a:xfrm>
          <a:prstGeom prst="wedgeEllipseCallout">
            <a:avLst>
              <a:gd fmla="val 2362" name="adj1"/>
              <a:gd fmla="val 79338" name="adj2"/>
            </a:avLst>
          </a:prstGeom>
          <a:solidFill>
            <a:srgbClr val="56B6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¿Cómo diseñar proyectos de innovación educativa?</a:t>
            </a:r>
            <a:endParaRPr b="1"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8" name="Google Shape;358;g28f31ffefb4_0_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8f31ffefb4_0_195"/>
          <p:cNvSpPr/>
          <p:nvPr/>
        </p:nvSpPr>
        <p:spPr>
          <a:xfrm>
            <a:off x="1483950" y="5074525"/>
            <a:ext cx="9224100" cy="1266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3D85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Escriban en el chat las preguntas que les surgen a partir de la pregunta desafiante. También nos pueden compartir cómo han abordado esta pregunta en su comunidad, o en qué ámbitos les gustaría profundizar.</a:t>
            </a:r>
            <a:endParaRPr sz="19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2ca907501d2_0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.E.I.A. San Luis de Potosí Republica de México" id="365" name="Google Shape;365;g2ca907501d2_0_83" title="Código Lota: Investigo, aprendo y valoro mi entorn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338" y="121123"/>
            <a:ext cx="11761334" cy="66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2cbb20c8855_0_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75" y="0"/>
            <a:ext cx="2194575" cy="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cbb20c8855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300" y="89850"/>
            <a:ext cx="821600" cy="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2cbb20c8855_0_210"/>
          <p:cNvSpPr/>
          <p:nvPr/>
        </p:nvSpPr>
        <p:spPr>
          <a:xfrm>
            <a:off x="2073600" y="2619050"/>
            <a:ext cx="8044800" cy="699900"/>
          </a:xfrm>
          <a:prstGeom prst="roundRect">
            <a:avLst>
              <a:gd fmla="val 50000" name="adj"/>
            </a:avLst>
          </a:prstGeom>
          <a:solidFill>
            <a:srgbClr val="43A8A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L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Código Lota: investigo, aprendo y valoro mi entorno</a:t>
            </a:r>
            <a:endParaRPr b="1"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2cbb20c8855_0_210"/>
          <p:cNvSpPr/>
          <p:nvPr/>
        </p:nvSpPr>
        <p:spPr>
          <a:xfrm>
            <a:off x="2890650" y="1867250"/>
            <a:ext cx="6410700" cy="751800"/>
          </a:xfrm>
          <a:prstGeom prst="roundRect">
            <a:avLst>
              <a:gd fmla="val 50000" name="adj"/>
            </a:avLst>
          </a:prstGeom>
          <a:solidFill>
            <a:srgbClr val="152F7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s-CL" sz="3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CEIA</a:t>
            </a:r>
            <a:r>
              <a:rPr b="1" lang="es-CL" sz="3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San Luís de Potosí</a:t>
            </a:r>
            <a:endParaRPr b="1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g2cbb20c8855_0_210"/>
          <p:cNvSpPr txBox="1"/>
          <p:nvPr/>
        </p:nvSpPr>
        <p:spPr>
          <a:xfrm>
            <a:off x="1779450" y="3783125"/>
            <a:ext cx="863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-CL" sz="23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Patricia Inzunza y María </a:t>
            </a:r>
            <a:r>
              <a:rPr lang="es-CL" sz="230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Rodríguez</a:t>
            </a:r>
            <a:endParaRPr sz="230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c642a4ff23_0_82"/>
          <p:cNvSpPr txBox="1"/>
          <p:nvPr>
            <p:ph type="title"/>
          </p:nvPr>
        </p:nvSpPr>
        <p:spPr>
          <a:xfrm>
            <a:off x="838200" y="2339975"/>
            <a:ext cx="105156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3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¿CÓMO DISEÑAR UN PROYECTO DE INNOVACIÓN EDUCATIVA?</a:t>
            </a:r>
            <a:endParaRPr sz="4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g2c642a4ff23_0_82"/>
          <p:cNvSpPr txBox="1"/>
          <p:nvPr>
            <p:ph idx="1" type="body"/>
          </p:nvPr>
        </p:nvSpPr>
        <p:spPr>
          <a:xfrm>
            <a:off x="1831400" y="3481275"/>
            <a:ext cx="8529300" cy="11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s-CL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Código Lota: Investigo, aprendo y valoro mi entorno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1" name="Google Shape;381;g2c642a4ff23_0_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2836" y="792588"/>
            <a:ext cx="1146451" cy="11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c642a4ff23_0_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3901" y="4000689"/>
            <a:ext cx="2464280" cy="2388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2022-07-08T01:50:03Z</dcterms:created>
  <dc:creator>Guillermo Andres De Armas Gonzalez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0x01010037381947F2F66F4A9A3C09815912B4D4</vt:lpwstr>
  </property>
</Properties>
</file>