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6858000" cx="12192000"/>
  <p:notesSz cx="6858000" cy="9144000"/>
  <p:embeddedFontLst>
    <p:embeddedFont>
      <p:font typeface="Raleway"/>
      <p:regular r:id="rId44"/>
      <p:bold r:id="rId45"/>
      <p:italic r:id="rId46"/>
      <p:boldItalic r:id="rId47"/>
    </p:embeddedFont>
    <p:embeddedFont>
      <p:font typeface="Montserrat SemiBold"/>
      <p:regular r:id="rId48"/>
      <p:bold r:id="rId49"/>
      <p:italic r:id="rId50"/>
      <p:boldItalic r:id="rId51"/>
    </p:embeddedFont>
    <p:embeddedFont>
      <p:font typeface="Lato"/>
      <p:regular r:id="rId52"/>
      <p:bold r:id="rId53"/>
      <p:italic r:id="rId54"/>
      <p:boldItalic r:id="rId55"/>
    </p:embeddedFont>
    <p:embeddedFont>
      <p:font typeface="Montserrat"/>
      <p:regular r:id="rId56"/>
      <p:bold r:id="rId57"/>
      <p:italic r:id="rId58"/>
      <p:boldItalic r:id="rId59"/>
    </p:embeddedFont>
    <p:embeddedFont>
      <p:font typeface="Poppins"/>
      <p:regular r:id="rId60"/>
      <p:bold r:id="rId61"/>
      <p:italic r:id="rId62"/>
      <p:boldItalic r:id="rId63"/>
    </p:embeddedFont>
    <p:embeddedFont>
      <p:font typeface="Montserrat Medium"/>
      <p:regular r:id="rId64"/>
      <p:bold r:id="rId65"/>
      <p:italic r:id="rId66"/>
      <p:boldItalic r:id="rId67"/>
    </p:embeddedFont>
    <p:embeddedFont>
      <p:font typeface="Poppins SemiBold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2" roundtripDataSignature="AMtx7mgXuqmDDSB8Z5hCBBXd6pHhslBk1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Denisse Hernandez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Raleway-regular.fntdata"/><Relationship Id="rId43" Type="http://schemas.openxmlformats.org/officeDocument/2006/relationships/slide" Target="slides/slide36.xml"/><Relationship Id="rId46" Type="http://schemas.openxmlformats.org/officeDocument/2006/relationships/font" Target="fonts/Raleway-italic.fntdata"/><Relationship Id="rId45" Type="http://schemas.openxmlformats.org/officeDocument/2006/relationships/font" Target="fonts/Raleway-bold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MontserratSemiBold-regular.fntdata"/><Relationship Id="rId47" Type="http://schemas.openxmlformats.org/officeDocument/2006/relationships/font" Target="fonts/Raleway-boldItalic.fntdata"/><Relationship Id="rId49" Type="http://schemas.openxmlformats.org/officeDocument/2006/relationships/font" Target="fonts/MontserratSemiBol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2" Type="http://customschemas.google.com/relationships/presentationmetadata" Target="meta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PoppinsSemiBold-boldItalic.fntdata"/><Relationship Id="rId70" Type="http://schemas.openxmlformats.org/officeDocument/2006/relationships/font" Target="fonts/PoppinsSemiBold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Poppins-italic.fntdata"/><Relationship Id="rId61" Type="http://schemas.openxmlformats.org/officeDocument/2006/relationships/font" Target="fonts/Poppins-bold.fntdata"/><Relationship Id="rId20" Type="http://schemas.openxmlformats.org/officeDocument/2006/relationships/slide" Target="slides/slide13.xml"/><Relationship Id="rId64" Type="http://schemas.openxmlformats.org/officeDocument/2006/relationships/font" Target="fonts/MontserratMedium-regular.fntdata"/><Relationship Id="rId63" Type="http://schemas.openxmlformats.org/officeDocument/2006/relationships/font" Target="fonts/Poppins-boldItalic.fntdata"/><Relationship Id="rId22" Type="http://schemas.openxmlformats.org/officeDocument/2006/relationships/slide" Target="slides/slide15.xml"/><Relationship Id="rId66" Type="http://schemas.openxmlformats.org/officeDocument/2006/relationships/font" Target="fonts/MontserratMedium-italic.fntdata"/><Relationship Id="rId21" Type="http://schemas.openxmlformats.org/officeDocument/2006/relationships/slide" Target="slides/slide14.xml"/><Relationship Id="rId65" Type="http://schemas.openxmlformats.org/officeDocument/2006/relationships/font" Target="fonts/MontserratMedium-bold.fntdata"/><Relationship Id="rId24" Type="http://schemas.openxmlformats.org/officeDocument/2006/relationships/slide" Target="slides/slide17.xml"/><Relationship Id="rId68" Type="http://schemas.openxmlformats.org/officeDocument/2006/relationships/font" Target="fonts/PoppinsSemiBold-regular.fntdata"/><Relationship Id="rId23" Type="http://schemas.openxmlformats.org/officeDocument/2006/relationships/slide" Target="slides/slide16.xml"/><Relationship Id="rId67" Type="http://schemas.openxmlformats.org/officeDocument/2006/relationships/font" Target="fonts/MontserratMedium-boldItalic.fntdata"/><Relationship Id="rId60" Type="http://schemas.openxmlformats.org/officeDocument/2006/relationships/font" Target="fonts/Poppins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PoppinsSemiBold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MontserratSemiBold-boldItalic.fntdata"/><Relationship Id="rId50" Type="http://schemas.openxmlformats.org/officeDocument/2006/relationships/font" Target="fonts/MontserratSemiBold-italic.fntdata"/><Relationship Id="rId53" Type="http://schemas.openxmlformats.org/officeDocument/2006/relationships/font" Target="fonts/Lato-bold.fntdata"/><Relationship Id="rId52" Type="http://schemas.openxmlformats.org/officeDocument/2006/relationships/font" Target="fonts/Lato-regular.fntdata"/><Relationship Id="rId11" Type="http://schemas.openxmlformats.org/officeDocument/2006/relationships/slide" Target="slides/slide4.xml"/><Relationship Id="rId55" Type="http://schemas.openxmlformats.org/officeDocument/2006/relationships/font" Target="fonts/Lato-boldItalic.fntdata"/><Relationship Id="rId10" Type="http://schemas.openxmlformats.org/officeDocument/2006/relationships/slide" Target="slides/slide3.xml"/><Relationship Id="rId54" Type="http://schemas.openxmlformats.org/officeDocument/2006/relationships/font" Target="fonts/Lato-italic.fntdata"/><Relationship Id="rId13" Type="http://schemas.openxmlformats.org/officeDocument/2006/relationships/slide" Target="slides/slide6.xml"/><Relationship Id="rId57" Type="http://schemas.openxmlformats.org/officeDocument/2006/relationships/font" Target="fonts/Montserrat-bold.fntdata"/><Relationship Id="rId12" Type="http://schemas.openxmlformats.org/officeDocument/2006/relationships/slide" Target="slides/slide5.xml"/><Relationship Id="rId56" Type="http://schemas.openxmlformats.org/officeDocument/2006/relationships/font" Target="fonts/Montserrat-regular.fntdata"/><Relationship Id="rId15" Type="http://schemas.openxmlformats.org/officeDocument/2006/relationships/slide" Target="slides/slide8.xml"/><Relationship Id="rId59" Type="http://schemas.openxmlformats.org/officeDocument/2006/relationships/font" Target="fonts/Montserrat-boldItalic.fntdata"/><Relationship Id="rId14" Type="http://schemas.openxmlformats.org/officeDocument/2006/relationships/slide" Target="slides/slide7.xml"/><Relationship Id="rId58" Type="http://schemas.openxmlformats.org/officeDocument/2006/relationships/font" Target="fonts/Montserrat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4-01T17:56:15.312">
    <p:pos x="0" y="0"/>
    <p:text>@ximena.silva@innovacion.mineduc.cl  sugiero invitar a sumarse con el video de la cápsula 1 para cerrar. https://www.youtube.com/watch?v=9IDJg9zNCCk&amp;list=PLQdGVLpcgux1jhd2I7Zc6p8vkNwEW1WmM&amp;index=1 e invitando a inscribirse.
_Assigned to ximena.silva@innovacion.mineduc.cl_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KugL5_4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redinnovacioneducativa.cl/recursos/podemos-transformar-como-desarrollar-proyectos-donde-las-y-los-estudiantes-sean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drive/folders/10cRmPXIxvhv2FeKGONd1vdziSQWQugtx?usp=sharing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KsGr68NxMvL8AqleT7xgHWKicpOdD4If5n1U8sanfg/edit?usp=sharing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s06web.zoom.us/webinar/register/WN_CF3XOkWPRDea8rDNd_gE5A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rms.gle/LMkRV5grQCMW5Cwd9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ngresopedagogico.mineduc.cl/custom/pdf/Informe-ejecutivo_v3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8676e4986_0_13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c8676e4986_0_13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c8676e4986_0_13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3db9f316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g2c3db9f316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63d7e9f15_0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c63d7e9f15_0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c8676e4986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g2c8676e4986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c8676e4986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c8676e4986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c8676e4986_0_10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c8676e4986_0_10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8676e4986_0_3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c8676e4986_0_3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c8676e4986_0_4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0" name="Google Shape;480;g2c8676e4986_0_4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c8676e4986_0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2c8676e4986_0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c8676e4986_0_1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2c8676e4986_0_1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c8676e4986_0_1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g2c8676e4986_0_1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63d7e9f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c63d7e9f1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8676e4986_0_1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5" name="Google Shape;525;g2c8676e4986_0_1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c8676e4986_0_6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g2c8676e4986_0_6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c8676e4986_0_6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g2c8676e4986_0_6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8676e4986_0_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2c8676e4986_0_5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c8676e4986_0_9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9" name="Google Shape;569;g2c8676e4986_0_9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c8676e4986_0_8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1" name="Google Shape;581;g2c8676e4986_0_8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c63d7e9f15_0_2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 u="sng">
                <a:solidFill>
                  <a:schemeClr val="hlink"/>
                </a:solidFill>
                <a:hlinkClick r:id="rId2"/>
              </a:rPr>
              <a:t>https://www.redinnovacioneducativa.cl/recursos/podemos-transformar-como-desarrollar-proyectos-donde-las-y-los-estudiantes-sean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1" name="Google Shape;591;g2c63d7e9f15_0_2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c65c5562d7_0_3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2" name="Google Shape;602;g2c65c5562d7_0_3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c3db9f316d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Los primeros cinco talleres corresponden a una parada del recurso metodológico.</a:t>
            </a:r>
            <a:endParaRPr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Comunidad expositora mostrará un ejemplo de planificación con utilizando el recurso. Pueden seleccionar uno de los recursos correspondientes a la parada a trabajar en su taller, y rellenarlo para compartir un ejemplo con las y los participantes. </a:t>
            </a:r>
            <a:endParaRPr sz="400"/>
          </a:p>
        </p:txBody>
      </p:sp>
      <p:sp>
        <p:nvSpPr>
          <p:cNvPr id="614" name="Google Shape;614;g2c3db9f316d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c63d7e9f15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https://drive.google.com/drive/folders/10cRmPXIxvhv2FeKGONd1vdziSQWQugtx?usp=sharing</a:t>
            </a: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Comunidad expositora mostrará un ejemplo de planificación con utilizando el recurso. Pueden seleccionar uno de los recursos correspondientes a la parada a trabajar en su taller, y rellenarlo para compartir un ejemplo con las y los participantes. </a:t>
            </a:r>
            <a:endParaRPr sz="400"/>
          </a:p>
        </p:txBody>
      </p:sp>
      <p:sp>
        <p:nvSpPr>
          <p:cNvPr id="626" name="Google Shape;626;g2c63d7e9f15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65c5562d7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2c65c5562d7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c63d7e9f15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2" name="Google Shape;632;g2c63d7e9f15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c63d7e9f15_0_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https://docs.google.com/document/d/1LKsGr68NxMvL8AqleT7xgHWKicpOdD4If5n1U8sanfg/edit?usp=sharing</a:t>
            </a: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Comunidad expositora mostrará un ejemplo de planificación con utilizando el recurso. Pueden seleccionar uno de los recursos correspondientes a la parada a trabajar en su taller, y rellenarlo para compartir un ejemplo con las y los participantes. </a:t>
            </a:r>
            <a:endParaRPr sz="400"/>
          </a:p>
        </p:txBody>
      </p:sp>
      <p:sp>
        <p:nvSpPr>
          <p:cNvPr id="664" name="Google Shape;664;g2c63d7e9f15_0_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c63d7e9f15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/>
              <a:t>https://www.menti.com/algn7stsb941</a:t>
            </a:r>
            <a:endParaRPr/>
          </a:p>
        </p:txBody>
      </p:sp>
      <p:sp>
        <p:nvSpPr>
          <p:cNvPr id="670" name="Google Shape;670;g2c63d7e9f15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c63d7e9f15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 u="sng">
                <a:solidFill>
                  <a:schemeClr val="hlink"/>
                </a:solidFill>
                <a:hlinkClick r:id="rId2"/>
              </a:rPr>
              <a:t>https://us06web.zoom.us/webinar/register/WN_CF3XOkWPRDea8rDNd_gE5A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1" name="Google Shape;701;g2c63d7e9f15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c817d62056_1_4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5" name="Google Shape;745;g2c817d62056_1_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c817d62056_1_5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 u="sng">
                <a:solidFill>
                  <a:schemeClr val="hlink"/>
                </a:solidFill>
                <a:hlinkClick r:id="rId2"/>
              </a:rPr>
              <a:t>https://forms.gle/LMkRV5grQCMW5Cwd9</a:t>
            </a:r>
            <a:r>
              <a:rPr lang="es-CL"/>
              <a:t> </a:t>
            </a:r>
            <a:endParaRPr/>
          </a:p>
        </p:txBody>
      </p:sp>
      <p:sp>
        <p:nvSpPr>
          <p:cNvPr id="754" name="Google Shape;754;g2c817d62056_1_5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c2dbbf5c05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4" name="Google Shape;764;g2c2dbbf5c05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65c5562d7_0_3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/>
              <a:t>https://www.menti.com/algn7stsb941</a:t>
            </a:r>
            <a:endParaRPr/>
          </a:p>
        </p:txBody>
      </p:sp>
      <p:sp>
        <p:nvSpPr>
          <p:cNvPr id="287" name="Google Shape;287;g2c65c5562d7_0_3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65c5562d7_0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c65c5562d7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c65c5562d7_0_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2dbbf5c05_1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g2c2dbbf5c05_1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817d62056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2c817d62056_1_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c817d62056_1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6" name="Google Shape;376;g2c817d62056_1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817d62056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2"/>
              </a:rPr>
              <a:t>https://congresopedagogico.mineduc.cl/custom/pdf/Informe-ejecutivo_v3.pdf</a:t>
            </a: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¿Qué aprender?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Lenguaje y comunicación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Idiomas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Formación Ciudadana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Artística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Computación y Alfabetización Digital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Financiera y Economía</a:t>
            </a:r>
            <a:endParaRPr sz="1500">
              <a:solidFill>
                <a:srgbClr val="152F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lang="es-CL" sz="1500">
                <a:solidFill>
                  <a:srgbClr val="152F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Deportes y Cuidado de la Salud Mental y Física</a:t>
            </a:r>
            <a:endParaRPr/>
          </a:p>
        </p:txBody>
      </p:sp>
      <p:sp>
        <p:nvSpPr>
          <p:cNvPr id="389" name="Google Shape;389;g2c817d62056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ortadilla">
  <p:cSld name="2_Portadill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c2dbbf5c05_1_13"/>
          <p:cNvSpPr txBox="1"/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b="1" i="0" sz="46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2c2dbbf5c05_1_13"/>
          <p:cNvSpPr txBox="1"/>
          <p:nvPr>
            <p:ph idx="1" type="body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04953ba07_0_40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2c04953ba07_0_40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g2c04953ba07_0_40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g2c04953ba07_0_40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c04953ba07_0_4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2c04953ba07_0_4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04953ba07_0_4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2c04953ba07_0_41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g2c04953ba07_0_4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2c04953ba07_0_4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2c04953ba07_0_4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04953ba07_0_420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2c04953ba07_0_420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g2c04953ba07_0_4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2c04953ba07_0_4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2c04953ba07_0_4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04953ba07_0_67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3" name="Google Shape;93;g2c04953ba07_0_67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4" name="Google Shape;94;g2c04953ba07_0_67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04953ba07_0_68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7" name="Google Shape;97;g2c04953ba07_0_680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" name="Google Shape;98;g2c04953ba07_0_680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9" name="Google Shape;99;g2c04953ba07_0_680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" name="Google Shape;100;g2c04953ba07_0_680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1" name="Google Shape;101;g2c04953ba07_0_68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g2c04953ba07_0_68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g2c04953ba07_0_68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04953ba07_0_6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6" name="Google Shape;106;g2c04953ba07_0_68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/>
        </p:txBody>
      </p:sp>
      <p:sp>
        <p:nvSpPr>
          <p:cNvPr id="107" name="Google Shape;107;g2c04953ba07_0_68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g2c04953ba07_0_68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g2c04953ba07_0_689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04953ba07_0_695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2" name="Google Shape;112;g2c04953ba07_0_695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3" name="Google Shape;113;g2c04953ba07_0_695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14" name="Google Shape;114;g2c04953ba07_0_69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2c04953ba07_0_69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g2c04953ba07_0_69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04953ba07_0_702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9" name="Google Shape;119;g2c04953ba07_0_70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04953ba07_0_70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2" name="Google Shape;122;g2c04953ba07_0_70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3" name="Google Shape;123;g2c04953ba07_0_70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04953ba07_0_70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6" name="Google Shape;126;g2c04953ba07_0_70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7" name="Google Shape;127;g2c04953ba07_0_709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8" name="Google Shape;128;g2c04953ba07_0_70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c04953ba07_0_35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2c04953ba07_0_35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g2c04953ba07_0_35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g2c04953ba07_0_3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2c04953ba07_0_3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04953ba07_0_7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1" name="Google Shape;131;g2c04953ba07_0_71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04953ba07_0_7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34" name="Google Shape;134;g2c04953ba07_0_7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5" name="Google Shape;135;g2c04953ba07_0_71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04953ba07_0_72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38" name="Google Shape;138;g2c04953ba07_0_72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04953ba07_0_72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c04953ba07_0_724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42" name="Google Shape;142;g2c04953ba07_0_724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3" name="Google Shape;143;g2c04953ba07_0_724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44" name="Google Shape;144;g2c04953ba07_0_72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04953ba07_0_73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47" name="Google Shape;147;g2c04953ba07_0_73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04953ba07_0_73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0" name="Google Shape;150;g2c04953ba07_0_73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1" name="Google Shape;151;g2c04953ba07_0_73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04953ba07_0_73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Lámina interior_op1">
  <p:cSld name="3_Lámina interior_op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2dbbf5c05_1_232"/>
          <p:cNvSpPr txBox="1"/>
          <p:nvPr>
            <p:ph idx="1" type="body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b="1" i="0" sz="40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6" name="Google Shape;156;g2c2dbbf5c05_1_232"/>
          <p:cNvSpPr txBox="1"/>
          <p:nvPr>
            <p:ph idx="2" type="body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ortadilla">
  <p:cSld name="2_Portadilla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65c5562d7_0_112"/>
          <p:cNvSpPr txBox="1"/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b="1" i="0" sz="46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2c65c5562d7_0_112"/>
          <p:cNvSpPr txBox="1"/>
          <p:nvPr>
            <p:ph idx="1" type="body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ortadilla">
  <p:cSld name="2_Portadilla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2dbbf5c05_1_29"/>
          <p:cNvSpPr txBox="1"/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b="1" i="0" sz="46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6" name="Google Shape;166;g2c2dbbf5c05_1_29"/>
          <p:cNvSpPr txBox="1"/>
          <p:nvPr>
            <p:ph idx="1" type="body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04953ba07_0_37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2c04953ba07_0_370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" name="Google Shape;27;g2c04953ba07_0_370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g2c04953ba07_0_370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g2c04953ba07_0_370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g2c04953ba07_0_3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2c04953ba07_0_3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2c04953ba07_0_3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d397bbd36_0_687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d397bbd36_0_61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Google Shape;171;g2bd397bbd36_0_616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72" name="Google Shape;172;g2bd397bbd36_0_6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2bd397bbd36_0_6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g2bd397bbd36_0_616"/>
          <p:cNvSpPr txBox="1"/>
          <p:nvPr>
            <p:ph type="ctrTitle"/>
          </p:nvPr>
        </p:nvSpPr>
        <p:spPr>
          <a:xfrm>
            <a:off x="972600" y="1763267"/>
            <a:ext cx="10250700" cy="2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75" name="Google Shape;175;g2bd397bbd36_0_616"/>
          <p:cNvSpPr txBox="1"/>
          <p:nvPr>
            <p:ph idx="1" type="subTitle"/>
          </p:nvPr>
        </p:nvSpPr>
        <p:spPr>
          <a:xfrm>
            <a:off x="972837" y="4230533"/>
            <a:ext cx="102507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6" name="Google Shape;176;g2bd397bbd36_0_616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d397bbd36_0_68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9" name="Google Shape;179;g2bd397bbd36_0_68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0" name="Google Shape;180;g2bd397bbd36_0_68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1" name="Google Shape;181;g2bd397bbd36_0_68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2" name="Google Shape;182;g2bd397bbd36_0_68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3" name="Google Shape;183;g2bd397bbd36_0_68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g2bd397bbd36_0_68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g2bd397bbd36_0_689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g2bd397bbd36_0_624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88" name="Google Shape;188;g2bd397bbd36_0_6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2bd397bbd36_0_6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g2bd397bbd36_0_624"/>
          <p:cNvSpPr txBox="1"/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1" name="Google Shape;191;g2bd397bbd36_0_624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d397bbd36_0_6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g2bd397bbd36_0_630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95" name="Google Shape;195;g2bd397bbd36_0_6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2bd397bbd36_0_6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g2bd397bbd36_0_630"/>
          <p:cNvSpPr txBox="1"/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98" name="Google Shape;198;g2bd397bbd36_0_630"/>
          <p:cNvSpPr txBox="1"/>
          <p:nvPr>
            <p:ph idx="1" type="body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99" name="Google Shape;199;g2bd397bbd36_0_630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d397bbd36_0_638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g2bd397bbd36_0_638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03" name="Google Shape;203;g2bd397bbd36_0_6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g2bd397bbd36_0_6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g2bd397bbd36_0_638"/>
          <p:cNvSpPr txBox="1"/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06" name="Google Shape;206;g2bd397bbd36_0_638"/>
          <p:cNvSpPr txBox="1"/>
          <p:nvPr>
            <p:ph idx="1" type="body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07" name="Google Shape;207;g2bd397bbd36_0_638"/>
          <p:cNvSpPr txBox="1"/>
          <p:nvPr>
            <p:ph idx="2" type="body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08" name="Google Shape;208;g2bd397bbd36_0_638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d397bbd36_0_647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g2bd397bbd36_0_647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12" name="Google Shape;212;g2bd397bbd36_0_6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g2bd397bbd36_0_6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g2bd397bbd36_0_647"/>
          <p:cNvSpPr txBox="1"/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15" name="Google Shape;215;g2bd397bbd36_0_647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d397bbd36_0_65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g2bd397bbd36_0_654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19" name="Google Shape;219;g2bd397bbd36_0_65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2bd397bbd36_0_65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g2bd397bbd36_0_654"/>
          <p:cNvSpPr txBox="1"/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22" name="Google Shape;222;g2bd397bbd36_0_654"/>
          <p:cNvSpPr txBox="1"/>
          <p:nvPr>
            <p:ph idx="1" type="body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23" name="Google Shape;223;g2bd397bbd36_0_654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g2bd397bbd36_0_662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226" name="Google Shape;226;g2bd397bbd36_0_66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2bd397bbd36_0_66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g2bd397bbd36_0_662"/>
          <p:cNvSpPr txBox="1"/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9" name="Google Shape;229;g2bd397bbd36_0_662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d397bbd36_0_66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g2bd397bbd36_0_668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33" name="Google Shape;233;g2bd397bbd36_0_66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2bd397bbd36_0_66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g2bd397bbd36_0_668"/>
          <p:cNvSpPr txBox="1"/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36" name="Google Shape;236;g2bd397bbd36_0_668"/>
          <p:cNvSpPr txBox="1"/>
          <p:nvPr>
            <p:ph idx="1" type="subTitle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7" name="Google Shape;237;g2bd397bbd36_0_668"/>
          <p:cNvSpPr txBox="1"/>
          <p:nvPr>
            <p:ph idx="2" type="body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38" name="Google Shape;238;g2bd397bbd36_0_668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04953ba07_0_36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g2c04953ba07_0_36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6" name="Google Shape;36;g2c04953ba07_0_36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" name="Google Shape;37;g2c04953ba07_0_36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2c04953ba07_0_36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2c04953ba07_0_36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d397bbd36_0_677"/>
          <p:cNvSpPr txBox="1"/>
          <p:nvPr>
            <p:ph idx="1" type="body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/>
        </p:txBody>
      </p:sp>
      <p:sp>
        <p:nvSpPr>
          <p:cNvPr id="241" name="Google Shape;241;g2bd397bbd36_0_677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g2bd397bbd36_0_680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244" name="Google Shape;244;g2bd397bbd36_0_68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g2bd397bbd36_0_68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g2bd397bbd36_0_680"/>
          <p:cNvSpPr txBox="1"/>
          <p:nvPr>
            <p:ph hasCustomPrompt="1" type="title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g2bd397bbd36_0_680"/>
          <p:cNvSpPr txBox="1"/>
          <p:nvPr>
            <p:ph idx="1" type="body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8" name="Google Shape;248;g2bd397bbd36_0_680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c04953ba07_0_37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g2c04953ba07_0_37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g2c04953ba07_0_3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2c04953ba07_0_3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g2c04953ba07_0_3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04953ba07_0_38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c04953ba07_0_38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" name="Google Shape;49;g2c04953ba07_0_3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c04953ba07_0_3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c04953ba07_0_3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c04953ba07_0_39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c04953ba07_0_39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g2c04953ba07_0_39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g2c04953ba07_0_3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2c04953ba07_0_3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c04953ba07_0_3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04953ba07_0_3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2c04953ba07_0_3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2c04953ba07_0_3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2c04953ba07_0_3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04953ba07_0_4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c04953ba07_0_4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c04953ba07_0_4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04953ba07_0_3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2c04953ba07_0_35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g2c04953ba07_0_3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g2c04953ba07_0_3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g2c04953ba07_0_3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04953ba07_0_67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g2c04953ba07_0_67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g2c04953ba07_0_67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d397bbd36_0_6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2" name="Google Shape;162;g2bd397bbd36_0_6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b="0" i="0" sz="17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3" name="Google Shape;163;g2bd397bbd36_0_612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60.jp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26.jp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hyperlink" Target="http://www.youtube.com/watch?v=U4RUZSQcIXw" TargetMode="External"/><Relationship Id="rId7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hyperlink" Target="http://www.youtube.com/watch?v=KxMsZ9u6aqU" TargetMode="External"/><Relationship Id="rId7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3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1.jpg"/><Relationship Id="rId5" Type="http://schemas.openxmlformats.org/officeDocument/2006/relationships/hyperlink" Target="mailto:esteban.gonzalez@colegioaltacumbre.cl" TargetMode="External"/><Relationship Id="rId6" Type="http://schemas.openxmlformats.org/officeDocument/2006/relationships/hyperlink" Target="mailto:gemamariaelena@gmail.com" TargetMode="External"/><Relationship Id="rId7" Type="http://schemas.openxmlformats.org/officeDocument/2006/relationships/hyperlink" Target="mailto:contacto@rease.cl" TargetMode="External"/><Relationship Id="rId8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hyperlink" Target="http://bit.ly/3ICcfP1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2.png"/><Relationship Id="rId8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6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jp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7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Relationship Id="rId8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comments" Target="../comments/comment1.xml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53.png"/><Relationship Id="rId7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image" Target="../media/image51.png"/><Relationship Id="rId5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hyperlink" Target="https://www.redinnovacioneducativa.cl/recursos/innovacion-para-la-transformacion-y-fortalecimiento-de-los-aprendizaje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c8676e4986_0_1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12192000" cy="685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g2c3db9f316d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276" y="2106001"/>
            <a:ext cx="5446200" cy="43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c3db9f316d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c3db9f316d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2c3db9f316d_0_11"/>
          <p:cNvSpPr txBox="1"/>
          <p:nvPr/>
        </p:nvSpPr>
        <p:spPr>
          <a:xfrm>
            <a:off x="594600" y="2546375"/>
            <a:ext cx="5446200" cy="3304800"/>
          </a:xfrm>
          <a:prstGeom prst="rect">
            <a:avLst/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19120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b="1" i="0" lang="es-CL" sz="18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Objetivo de la Ruta:</a:t>
            </a:r>
            <a:r>
              <a:rPr b="1" i="0" lang="es-CL" sz="1800" u="none" cap="none" strike="noStrike">
                <a:solidFill>
                  <a:srgbClr val="152F7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0" i="0" lang="es-CL" sz="18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Promover el desarrollo de proyectos transformadores donde las y los estudiantes sean los/as protagonistas de su aprendizaje, a través de herramientas prácticas para la innovación y la reflexión a partir de experiencias que han sido implementadas por diversas comunidades educativas del país.</a:t>
            </a:r>
            <a:endParaRPr b="0" i="1" sz="1800" u="none" cap="none" strike="noStrike">
              <a:solidFill>
                <a:srgbClr val="152F7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g2c3db9f316d_0_11"/>
          <p:cNvSpPr/>
          <p:nvPr/>
        </p:nvSpPr>
        <p:spPr>
          <a:xfrm>
            <a:off x="1444425" y="1130100"/>
            <a:ext cx="7431300" cy="975900"/>
          </a:xfrm>
          <a:prstGeom prst="roundRect">
            <a:avLst>
              <a:gd fmla="val 50000" name="adj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¿Cómo desarrollar proyectos donde las y los estudiantes sean Protagonistas del Cambio?</a:t>
            </a:r>
            <a:endParaRPr b="1" i="0" sz="2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5" name="Google Shape;415;g2c3db9f316d_0_11"/>
          <p:cNvSpPr/>
          <p:nvPr/>
        </p:nvSpPr>
        <p:spPr>
          <a:xfrm>
            <a:off x="1199050" y="566000"/>
            <a:ext cx="7080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3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Ruta Podemos Transformar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2c63d7e9f15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c63d7e9f15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2c63d7e9f15_0_233"/>
          <p:cNvSpPr/>
          <p:nvPr/>
        </p:nvSpPr>
        <p:spPr>
          <a:xfrm>
            <a:off x="1407000" y="1985213"/>
            <a:ext cx="9378000" cy="699900"/>
          </a:xfrm>
          <a:prstGeom prst="roundRect">
            <a:avLst>
              <a:gd fmla="val 50000" name="adj"/>
            </a:avLst>
          </a:prstGeom>
          <a:solidFill>
            <a:srgbClr val="43A8A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L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Servicio barrio Galilea, mejorando la plaza comunitaria para que las y los estudiantes transformen el entorno</a:t>
            </a:r>
            <a:endParaRPr b="1"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3" name="Google Shape;423;g2c63d7e9f15_0_233"/>
          <p:cNvSpPr/>
          <p:nvPr/>
        </p:nvSpPr>
        <p:spPr>
          <a:xfrm>
            <a:off x="2555550" y="1404125"/>
            <a:ext cx="7080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Colegio </a:t>
            </a:r>
            <a:r>
              <a:rPr b="1" lang="es-CL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Alta</a:t>
            </a:r>
            <a:r>
              <a:rPr b="1" lang="es-CL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Cumbre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4" name="Google Shape;424;g2c63d7e9f1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0201" y="3928154"/>
            <a:ext cx="3423750" cy="1951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, nombre de la empresa&#10;&#10;Descripción generada automáticamente" id="425" name="Google Shape;425;g2c63d7e9f15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64101" y="3829913"/>
            <a:ext cx="2942125" cy="179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2c63d7e9f15_0_233"/>
          <p:cNvSpPr txBox="1"/>
          <p:nvPr/>
        </p:nvSpPr>
        <p:spPr>
          <a:xfrm>
            <a:off x="2483100" y="3255900"/>
            <a:ext cx="7225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Esteban González Mancilla y Sergio Saldes Báez</a:t>
            </a:r>
            <a:endParaRPr b="1" sz="2000">
              <a:solidFill>
                <a:srgbClr val="152F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431" name="Google Shape;431;g2c8676e4986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c8676e4986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400" y="4643648"/>
            <a:ext cx="9727200" cy="206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c8676e4986_0_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c8676e4986_0_1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2c8676e4986_0_132"/>
          <p:cNvSpPr/>
          <p:nvPr/>
        </p:nvSpPr>
        <p:spPr>
          <a:xfrm>
            <a:off x="1716600" y="878850"/>
            <a:ext cx="87588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Caracterización de la comunidad educativa</a:t>
            </a:r>
            <a:endParaRPr b="1" i="0" sz="26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6" name="Google Shape;436;g2c8676e4986_0_132"/>
          <p:cNvSpPr txBox="1"/>
          <p:nvPr/>
        </p:nvSpPr>
        <p:spPr>
          <a:xfrm>
            <a:off x="881400" y="1459949"/>
            <a:ext cx="6168300" cy="3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Char char="●"/>
            </a:pPr>
            <a:r>
              <a:rPr b="1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Colegio Alta Cumbre</a:t>
            </a:r>
            <a:endParaRPr b="1" i="0" sz="20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Char char="●"/>
            </a:pPr>
            <a:r>
              <a:rPr b="0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Región del Maule, Curicó </a:t>
            </a:r>
            <a:endParaRPr b="0" i="0" sz="20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Char char="●"/>
            </a:pPr>
            <a:r>
              <a:rPr b="0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Matrícula: 1220 estudiantes</a:t>
            </a:r>
            <a:endParaRPr b="0" i="0" sz="20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Char char="●"/>
            </a:pPr>
            <a:r>
              <a:rPr b="0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Formación integral de las personas a través de un modelo </a:t>
            </a:r>
            <a:r>
              <a:rPr b="1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constructivista</a:t>
            </a:r>
            <a:r>
              <a:rPr b="0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fundamentado en metodologías </a:t>
            </a:r>
            <a:r>
              <a:rPr b="1" i="0" lang="es-CL" sz="20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activas y el trabajo colaborativo</a:t>
            </a:r>
            <a:endParaRPr b="1" i="0" sz="20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Char char="●"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Todos somos el colegio de todos</a:t>
            </a:r>
            <a:endParaRPr b="1"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7" name="Google Shape;437;g2c8676e4986_0_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6988" y="1999874"/>
            <a:ext cx="3512624" cy="2634474"/>
          </a:xfrm>
          <a:prstGeom prst="rect">
            <a:avLst/>
          </a:prstGeom>
          <a:noFill/>
          <a:ln cap="flat" cmpd="sng" w="38100">
            <a:solidFill>
              <a:srgbClr val="152F74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38" name="Google Shape;438;g2c8676e4986_0_132"/>
          <p:cNvGrpSpPr/>
          <p:nvPr/>
        </p:nvGrpSpPr>
        <p:grpSpPr>
          <a:xfrm>
            <a:off x="5310766" y="5347687"/>
            <a:ext cx="335991" cy="431437"/>
            <a:chOff x="2714685" y="2837400"/>
            <a:chExt cx="747976" cy="997311"/>
          </a:xfrm>
        </p:grpSpPr>
        <p:pic>
          <p:nvPicPr>
            <p:cNvPr id="439" name="Google Shape;439;g2c8676e4986_0_1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g2c8676e4986_0_132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445" name="Google Shape;445;g2c8676e4986_0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2c8676e4986_0_144"/>
          <p:cNvSpPr/>
          <p:nvPr>
            <p:ph type="title"/>
          </p:nvPr>
        </p:nvSpPr>
        <p:spPr>
          <a:xfrm>
            <a:off x="1212600" y="1007125"/>
            <a:ext cx="9766800" cy="92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Identificación del desafío que se busca resolver </a:t>
            </a:r>
            <a:endParaRPr b="1" sz="2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7" name="Google Shape;447;g2c8676e4986_0_144"/>
          <p:cNvSpPr/>
          <p:nvPr/>
        </p:nvSpPr>
        <p:spPr>
          <a:xfrm>
            <a:off x="2243400" y="2270025"/>
            <a:ext cx="7705200" cy="2973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Concretar el perfil de egreso </a:t>
            </a:r>
            <a:endParaRPr sz="24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declarado en el P.E.I:</a:t>
            </a:r>
            <a:endParaRPr sz="24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“</a:t>
            </a:r>
            <a:r>
              <a:rPr b="1" lang="es-CL" sz="24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Las y los estudiantes ejercen acciones transformadoras del entorno.”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2c8676e4986_0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2c8676e4986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454" name="Google Shape;454;g2c8676e4986_0_10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2c8676e4986_0_1045"/>
          <p:cNvSpPr/>
          <p:nvPr/>
        </p:nvSpPr>
        <p:spPr>
          <a:xfrm>
            <a:off x="6958950" y="1630700"/>
            <a:ext cx="4700700" cy="452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Como parte del enfoque metodológico A+S</a:t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Selección de un socio comunitario, por medio de un diagnóstico participativo. Con este mismo se determina el servicio a desarrollar que responda a objetivos de aprendizaje y a una necesidad genuina de la comunidad.</a:t>
            </a:r>
            <a:endParaRPr sz="600"/>
          </a:p>
        </p:txBody>
      </p:sp>
      <p:sp>
        <p:nvSpPr>
          <p:cNvPr id="456" name="Google Shape;456;g2c8676e4986_0_1045"/>
          <p:cNvSpPr/>
          <p:nvPr/>
        </p:nvSpPr>
        <p:spPr>
          <a:xfrm>
            <a:off x="3898575" y="1630700"/>
            <a:ext cx="2891100" cy="452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Conformación inicial del equipo motor interdisciplinario.</a:t>
            </a:r>
            <a:endParaRPr b="1" sz="600"/>
          </a:p>
        </p:txBody>
      </p:sp>
      <p:sp>
        <p:nvSpPr>
          <p:cNvPr id="457" name="Google Shape;457;g2c8676e4986_0_1045"/>
          <p:cNvSpPr/>
          <p:nvPr>
            <p:ph type="title"/>
          </p:nvPr>
        </p:nvSpPr>
        <p:spPr>
          <a:xfrm>
            <a:off x="838200" y="532025"/>
            <a:ext cx="7170900" cy="810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Pasos para resolver el desafío </a:t>
            </a:r>
            <a:endParaRPr b="1" sz="3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8" name="Google Shape;458;g2c8676e4986_0_10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2c8676e4986_0_1045"/>
          <p:cNvSpPr/>
          <p:nvPr/>
        </p:nvSpPr>
        <p:spPr>
          <a:xfrm>
            <a:off x="838200" y="1550750"/>
            <a:ext cx="28911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Interés en formarse en enfoque metodológico A+S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Postulación del Proyecto Aprendizaje + Servicio: innovar para transformar.</a:t>
            </a:r>
            <a:endParaRPr sz="600"/>
          </a:p>
        </p:txBody>
      </p:sp>
      <p:sp>
        <p:nvSpPr>
          <p:cNvPr id="460" name="Google Shape;460;g2c8676e4986_0_1045"/>
          <p:cNvSpPr/>
          <p:nvPr/>
        </p:nvSpPr>
        <p:spPr>
          <a:xfrm>
            <a:off x="2020342" y="1818649"/>
            <a:ext cx="526800" cy="5268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g2c8676e4986_0_1045"/>
          <p:cNvSpPr/>
          <p:nvPr/>
        </p:nvSpPr>
        <p:spPr>
          <a:xfrm>
            <a:off x="5080733" y="1818642"/>
            <a:ext cx="526800" cy="5268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2" name="Google Shape;462;g2c8676e4986_0_1045"/>
          <p:cNvSpPr/>
          <p:nvPr/>
        </p:nvSpPr>
        <p:spPr>
          <a:xfrm>
            <a:off x="9045901" y="1818655"/>
            <a:ext cx="526800" cy="5268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3" name="Google Shape;463;g2c8676e4986_0_10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468" name="Google Shape;468;g2c8676e4986_0_3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2c8676e4986_0_386"/>
          <p:cNvSpPr/>
          <p:nvPr/>
        </p:nvSpPr>
        <p:spPr>
          <a:xfrm>
            <a:off x="8542800" y="1502775"/>
            <a:ext cx="3315600" cy="477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 integran las visiones de las y los estudiantes en la planificación del proyecto y su implementación en el entorno. </a:t>
            </a:r>
            <a:endParaRPr sz="1600"/>
          </a:p>
        </p:txBody>
      </p:sp>
      <p:sp>
        <p:nvSpPr>
          <p:cNvPr id="470" name="Google Shape;470;g2c8676e4986_0_386"/>
          <p:cNvSpPr/>
          <p:nvPr/>
        </p:nvSpPr>
        <p:spPr>
          <a:xfrm>
            <a:off x="334700" y="1486725"/>
            <a:ext cx="3472500" cy="481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Una vez determinado el socio comunitario, </a:t>
            </a: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las y los estudiantes se involucran en el proceso.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*Ajuste en el equipo motor. 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Diseño de instrumentos en el aula por parte de las y los estudiantes.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Levantamiento de información por parte de las y los estudiantes en terreno. </a:t>
            </a:r>
            <a:endParaRPr sz="1600"/>
          </a:p>
        </p:txBody>
      </p:sp>
      <p:sp>
        <p:nvSpPr>
          <p:cNvPr id="471" name="Google Shape;471;g2c8676e4986_0_386"/>
          <p:cNvSpPr/>
          <p:nvPr/>
        </p:nvSpPr>
        <p:spPr>
          <a:xfrm>
            <a:off x="3909600" y="1470725"/>
            <a:ext cx="4530900" cy="481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 involucra e intenciona el </a:t>
            </a: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objetivo de aprendizaje 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del currículum: 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Educación Ciudadana 4° Medio</a:t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Unidad 3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: Principios éticos para orientar la vida en democracia.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OA 7: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Proponer formas de organización del territorio y del espacio público que promuevan la acción colectiva, interculturalidad, la inclusión de la diversidad y el mejoramiento del espacio público.</a:t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2" name="Google Shape;472;g2c8676e4986_0_386"/>
          <p:cNvSpPr/>
          <p:nvPr>
            <p:ph type="title"/>
          </p:nvPr>
        </p:nvSpPr>
        <p:spPr>
          <a:xfrm>
            <a:off x="481775" y="471800"/>
            <a:ext cx="7704600" cy="810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Pasos para resolver el desafío </a:t>
            </a:r>
            <a:endParaRPr b="1" sz="3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g2c8676e4986_0_3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c8676e4986_0_386"/>
          <p:cNvSpPr/>
          <p:nvPr/>
        </p:nvSpPr>
        <p:spPr>
          <a:xfrm>
            <a:off x="5832592" y="1630574"/>
            <a:ext cx="526800" cy="5268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5" name="Google Shape;475;g2c8676e4986_0_386"/>
          <p:cNvSpPr/>
          <p:nvPr/>
        </p:nvSpPr>
        <p:spPr>
          <a:xfrm>
            <a:off x="9937208" y="1630567"/>
            <a:ext cx="526800" cy="5268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g2c8676e4986_0_386"/>
          <p:cNvSpPr/>
          <p:nvPr/>
        </p:nvSpPr>
        <p:spPr>
          <a:xfrm>
            <a:off x="1902201" y="1630580"/>
            <a:ext cx="526800" cy="526800"/>
          </a:xfrm>
          <a:prstGeom prst="ellipse">
            <a:avLst/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7" name="Google Shape;477;g2c8676e4986_0_3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482" name="Google Shape;482;g2c8676e4986_0_4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c8676e4986_0_4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c8676e4986_0_4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2c8676e4986_0_420"/>
          <p:cNvSpPr/>
          <p:nvPr/>
        </p:nvSpPr>
        <p:spPr>
          <a:xfrm>
            <a:off x="2491950" y="536075"/>
            <a:ext cx="7208100" cy="8340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Pasos para resolver desafío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Google Shape;486;g2c8676e4986_0_420"/>
          <p:cNvSpPr txBox="1"/>
          <p:nvPr/>
        </p:nvSpPr>
        <p:spPr>
          <a:xfrm>
            <a:off x="939450" y="1816300"/>
            <a:ext cx="10313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88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88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7" name="Google Shape;487;g2c8676e4986_0_4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816309"/>
            <a:ext cx="12192000" cy="3964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492" name="Google Shape;492;g2c8676e4986_0_4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c8676e4986_0_400"/>
          <p:cNvSpPr/>
          <p:nvPr/>
        </p:nvSpPr>
        <p:spPr>
          <a:xfrm>
            <a:off x="625197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Las y los estudiantes contribuyen con la toma de decisiones. </a:t>
            </a: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 promueve la autonomía. </a:t>
            </a:r>
            <a:endParaRPr b="1" sz="1600"/>
          </a:p>
        </p:txBody>
      </p:sp>
      <p:sp>
        <p:nvSpPr>
          <p:cNvPr id="494" name="Google Shape;494;g2c8676e4986_0_400"/>
          <p:cNvSpPr/>
          <p:nvPr/>
        </p:nvSpPr>
        <p:spPr>
          <a:xfrm>
            <a:off x="341812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 implementa el proyecto y </a:t>
            </a: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 descubren habilidades transversales en las y los estudiantes al desarrollar el proyecto.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1600"/>
          </a:p>
        </p:txBody>
      </p:sp>
      <p:sp>
        <p:nvSpPr>
          <p:cNvPr id="495" name="Google Shape;495;g2c8676e4986_0_400"/>
          <p:cNvSpPr/>
          <p:nvPr>
            <p:ph type="title"/>
          </p:nvPr>
        </p:nvSpPr>
        <p:spPr>
          <a:xfrm>
            <a:off x="584275" y="508850"/>
            <a:ext cx="7472700" cy="810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Pasos para resolver el desafío </a:t>
            </a:r>
            <a:endParaRPr b="1" sz="3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6" name="Google Shape;496;g2c8676e4986_0_4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2c8676e4986_0_400"/>
          <p:cNvSpPr/>
          <p:nvPr/>
        </p:nvSpPr>
        <p:spPr>
          <a:xfrm>
            <a:off x="58427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 gestionaron las recursos</a:t>
            </a: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por parte del equipo directivo. </a:t>
            </a:r>
            <a:endParaRPr sz="1600"/>
          </a:p>
        </p:txBody>
      </p:sp>
      <p:sp>
        <p:nvSpPr>
          <p:cNvPr id="498" name="Google Shape;498;g2c8676e4986_0_400"/>
          <p:cNvSpPr/>
          <p:nvPr/>
        </p:nvSpPr>
        <p:spPr>
          <a:xfrm>
            <a:off x="7338567" y="1738724"/>
            <a:ext cx="526800" cy="5268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g2c8676e4986_0_400"/>
          <p:cNvSpPr/>
          <p:nvPr/>
        </p:nvSpPr>
        <p:spPr>
          <a:xfrm>
            <a:off x="1670876" y="1738730"/>
            <a:ext cx="526800" cy="5268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g2c8676e4986_0_400"/>
          <p:cNvSpPr/>
          <p:nvPr/>
        </p:nvSpPr>
        <p:spPr>
          <a:xfrm>
            <a:off x="4504726" y="1738730"/>
            <a:ext cx="526800" cy="526800"/>
          </a:xfrm>
          <a:prstGeom prst="ellipse">
            <a:avLst/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g2c8676e4986_0_400"/>
          <p:cNvSpPr/>
          <p:nvPr/>
        </p:nvSpPr>
        <p:spPr>
          <a:xfrm>
            <a:off x="908582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Productos en la recuperación de espacios: </a:t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Muro aledaño a jardín infantil.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Instalación de diversas especies de	árboles y plantas.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600"/>
              <a:buFont typeface="Verdana"/>
              <a:buChar char="●"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Formación de redes y compromiso comunitario.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g2c8676e4986_0_400"/>
          <p:cNvSpPr/>
          <p:nvPr/>
        </p:nvSpPr>
        <p:spPr>
          <a:xfrm>
            <a:off x="10105075" y="1684575"/>
            <a:ext cx="661500" cy="6351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3" name="Google Shape;503;g2c8676e4986_0_4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508" name="Google Shape;508;g2c8676e4986_0_1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2c8676e4986_0_1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c8676e4986_0_11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2c8676e4986_0_1168"/>
          <p:cNvSpPr/>
          <p:nvPr/>
        </p:nvSpPr>
        <p:spPr>
          <a:xfrm>
            <a:off x="3738000" y="519025"/>
            <a:ext cx="4716000" cy="663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Testimonios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2" name="Google Shape;512;g2c8676e4986_0_1168"/>
          <p:cNvSpPr txBox="1"/>
          <p:nvPr/>
        </p:nvSpPr>
        <p:spPr>
          <a:xfrm>
            <a:off x="939450" y="1816300"/>
            <a:ext cx="10313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88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88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3" name="Google Shape;513;g2c8676e4986_0_1168" title="1  Video 1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2075" y="1353025"/>
            <a:ext cx="9068319" cy="51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518" name="Google Shape;518;g2c8676e4986_0_1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c8676e4986_0_1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c8676e4986_0_1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2c8676e4986_0_1176" title="2  Video 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2375" y="1377025"/>
            <a:ext cx="9337621" cy="525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2c8676e4986_0_1176"/>
          <p:cNvSpPr/>
          <p:nvPr/>
        </p:nvSpPr>
        <p:spPr>
          <a:xfrm>
            <a:off x="3738000" y="519025"/>
            <a:ext cx="4716000" cy="663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Testimonios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c63d7e9f1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5150" y="4488450"/>
            <a:ext cx="1123125" cy="11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c63d7e9f15_0_0"/>
          <p:cNvSpPr txBox="1"/>
          <p:nvPr>
            <p:ph type="title"/>
          </p:nvPr>
        </p:nvSpPr>
        <p:spPr>
          <a:xfrm>
            <a:off x="5625150" y="1749700"/>
            <a:ext cx="57084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4000">
                <a:solidFill>
                  <a:schemeClr val="lt1"/>
                </a:solidFill>
              </a:rPr>
              <a:t>RUTA PODEMOS TRANSFORMAR</a:t>
            </a:r>
            <a:endParaRPr/>
          </a:p>
        </p:txBody>
      </p:sp>
      <p:sp>
        <p:nvSpPr>
          <p:cNvPr id="261" name="Google Shape;261;g2c63d7e9f15_0_0"/>
          <p:cNvSpPr/>
          <p:nvPr/>
        </p:nvSpPr>
        <p:spPr>
          <a:xfrm>
            <a:off x="6082350" y="2858789"/>
            <a:ext cx="4794000" cy="8784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L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¿Cómo generar condiciones para impulsar proyectos de innovación educativa?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g2c63d7e9f15_0_0"/>
          <p:cNvPicPr preferRelativeResize="0"/>
          <p:nvPr/>
        </p:nvPicPr>
        <p:blipFill rotWithShape="1">
          <a:blip r:embed="rId5">
            <a:alphaModFix/>
          </a:blip>
          <a:srcRect b="0" l="42062" r="0" t="0"/>
          <a:stretch/>
        </p:blipFill>
        <p:spPr>
          <a:xfrm>
            <a:off x="6858004" y="4431200"/>
            <a:ext cx="807124" cy="12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c63d7e9f15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5125" y="4521275"/>
            <a:ext cx="2126574" cy="106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c63d7e9f15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50" y="1749700"/>
            <a:ext cx="5708251" cy="29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c63d7e9f15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5300" y="4443912"/>
            <a:ext cx="2126576" cy="121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527" name="Google Shape;527;g2c8676e4986_0_1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2c8676e4986_0_1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c8676e4986_0_11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2c8676e4986_0_1184"/>
          <p:cNvSpPr/>
          <p:nvPr/>
        </p:nvSpPr>
        <p:spPr>
          <a:xfrm>
            <a:off x="3486750" y="488100"/>
            <a:ext cx="5218500" cy="678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Producto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1" name="Google Shape;531;g2c8676e4986_0_1184"/>
          <p:cNvSpPr txBox="1"/>
          <p:nvPr/>
        </p:nvSpPr>
        <p:spPr>
          <a:xfrm>
            <a:off x="939450" y="1816300"/>
            <a:ext cx="10313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88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88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2" name="Google Shape;532;g2c8676e4986_0_11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575" y="1308025"/>
            <a:ext cx="8548848" cy="532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537" name="Google Shape;537;g2c8676e4986_0_6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c8676e4986_0_6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2c8676e4986_0_6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2c8676e4986_0_682"/>
          <p:cNvSpPr/>
          <p:nvPr/>
        </p:nvSpPr>
        <p:spPr>
          <a:xfrm>
            <a:off x="939450" y="697850"/>
            <a:ext cx="6957600" cy="702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Facilitadores de la innovación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1" name="Google Shape;541;g2c8676e4986_0_682"/>
          <p:cNvSpPr txBox="1"/>
          <p:nvPr/>
        </p:nvSpPr>
        <p:spPr>
          <a:xfrm>
            <a:off x="939450" y="1816300"/>
            <a:ext cx="10313100" cy="49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Declaración del </a:t>
            </a: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perfil de egreso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de las y los estudiantes en instrumento de gestión institucional, convicción respecto a este y búsqueda de un camino de concretarlo. 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Confianza del equipo directivo en el docente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, promueve y apoya la autonomía y creatividad profesional. Esta relación se replica en la interacción </a:t>
            </a: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docente-estudiante.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Involucramiento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y participación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de la Dirección Académica del colegio, de los/as apoderados/as, de la presidenta de la junta de vecinos y educadoras, niños y niños del Jardín Infantil. 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Involucramiento, participación y </a:t>
            </a: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protagonismo de las y los estudiantes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de cuarto medio, que realizan el servicio.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546" name="Google Shape;546;g2c8676e4986_0_6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c8676e4986_0_6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2c8676e4986_0_6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2c8676e4986_0_689"/>
          <p:cNvSpPr/>
          <p:nvPr/>
        </p:nvSpPr>
        <p:spPr>
          <a:xfrm>
            <a:off x="939450" y="825725"/>
            <a:ext cx="6813900" cy="702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esafíos de la innovación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g2c8676e4986_0_689"/>
          <p:cNvSpPr txBox="1"/>
          <p:nvPr/>
        </p:nvSpPr>
        <p:spPr>
          <a:xfrm>
            <a:off x="939450" y="1816300"/>
            <a:ext cx="10313100" cy="3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Ajuste del equipo motor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, reorganización de las asignaturas. 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Tiempo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de desarrollo del proyecto. 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*Aumento de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 </a:t>
            </a: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evaluaciones formativas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 y promover la responsabilidad para el monitoreo.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200"/>
              <a:buFont typeface="Verdana"/>
              <a:buChar char="●"/>
            </a:pPr>
            <a:r>
              <a:rPr b="1"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Interdisciplinariedad:</a:t>
            </a:r>
            <a:r>
              <a:rPr lang="es-CL" sz="22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alinear y sensibilizar a la comunidad sobre la comprensión del aprendizaje integral (sentido, significado y valor). </a:t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c8676e4986_0_538"/>
          <p:cNvSpPr/>
          <p:nvPr/>
        </p:nvSpPr>
        <p:spPr>
          <a:xfrm>
            <a:off x="625197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Empoderamiento docente, cambiar de clase tradicional al desarrollo de metodología activa con un foco social. Cambia la vinculación y en la relación con las y los estudiantes. </a:t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6" name="Google Shape;556;g2c8676e4986_0_538"/>
          <p:cNvSpPr/>
          <p:nvPr/>
        </p:nvSpPr>
        <p:spPr>
          <a:xfrm>
            <a:off x="341812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Reconocimiento y valoración del rol transformador de las y los estudiantes al mejorar proactivamente el entorno convoca al uso y al cuidado de éste. Se consolidan las redes y generan sinergia. </a:t>
            </a:r>
            <a:endParaRPr b="1" sz="1600"/>
          </a:p>
        </p:txBody>
      </p:sp>
      <p:sp>
        <p:nvSpPr>
          <p:cNvPr id="557" name="Google Shape;557;g2c8676e4986_0_538"/>
          <p:cNvSpPr/>
          <p:nvPr>
            <p:ph type="title"/>
          </p:nvPr>
        </p:nvSpPr>
        <p:spPr>
          <a:xfrm>
            <a:off x="584275" y="500050"/>
            <a:ext cx="8481600" cy="810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CL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Impacto de la innovación implementada</a:t>
            </a:r>
            <a:endParaRPr b="1" sz="2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Logotipo, nombre de la empresa&#10;&#10;Descripción generada automáticamente" id="558" name="Google Shape;558;g2c8676e4986_0_5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2c8676e4986_0_5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2c8676e4986_0_538"/>
          <p:cNvSpPr/>
          <p:nvPr/>
        </p:nvSpPr>
        <p:spPr>
          <a:xfrm>
            <a:off x="58427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Aprendizajes profundos y empoderamiento, experiencia significativa. </a:t>
            </a:r>
            <a:endParaRPr b="1" sz="1600">
              <a:solidFill>
                <a:srgbClr val="152F74"/>
              </a:solidFill>
            </a:endParaRPr>
          </a:p>
        </p:txBody>
      </p:sp>
      <p:sp>
        <p:nvSpPr>
          <p:cNvPr id="561" name="Google Shape;561;g2c8676e4986_0_538"/>
          <p:cNvSpPr/>
          <p:nvPr/>
        </p:nvSpPr>
        <p:spPr>
          <a:xfrm>
            <a:off x="9085825" y="1550750"/>
            <a:ext cx="2700000" cy="468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Reafirma la convicción de vincularse positivamente con el medio y contribuir de esta manera a la formación de las y los estudiantes y al desarrollo profesional docente. </a:t>
            </a:r>
            <a:endParaRPr sz="16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2" name="Google Shape;562;g2c8676e4986_0_5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c8676e4986_0_538"/>
          <p:cNvSpPr/>
          <p:nvPr>
            <p:ph type="title"/>
          </p:nvPr>
        </p:nvSpPr>
        <p:spPr>
          <a:xfrm>
            <a:off x="877375" y="1935075"/>
            <a:ext cx="2113800" cy="3846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Arial"/>
              <a:buNone/>
            </a:pPr>
            <a:r>
              <a:rPr b="1" lang="es-CL" sz="164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Estudiantes</a:t>
            </a:r>
            <a:endParaRPr b="1" sz="164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4" name="Google Shape;564;g2c8676e4986_0_538"/>
          <p:cNvSpPr/>
          <p:nvPr>
            <p:ph type="title"/>
          </p:nvPr>
        </p:nvSpPr>
        <p:spPr>
          <a:xfrm>
            <a:off x="3711225" y="1935075"/>
            <a:ext cx="2113800" cy="3846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Arial"/>
              <a:buNone/>
            </a:pPr>
            <a:r>
              <a:rPr b="1" lang="es-CL" sz="164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Comunidad</a:t>
            </a:r>
            <a:endParaRPr b="1" sz="164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5" name="Google Shape;565;g2c8676e4986_0_538"/>
          <p:cNvSpPr/>
          <p:nvPr>
            <p:ph type="title"/>
          </p:nvPr>
        </p:nvSpPr>
        <p:spPr>
          <a:xfrm>
            <a:off x="6545075" y="1935075"/>
            <a:ext cx="2113800" cy="384600"/>
          </a:xfrm>
          <a:prstGeom prst="roundRect">
            <a:avLst>
              <a:gd fmla="val 50000" name="adj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Arial"/>
              <a:buNone/>
            </a:pPr>
            <a:r>
              <a:rPr b="1" lang="es-CL" sz="164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Docentes</a:t>
            </a:r>
            <a:endParaRPr b="1" sz="164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6" name="Google Shape;566;g2c8676e4986_0_538"/>
          <p:cNvSpPr/>
          <p:nvPr>
            <p:ph type="title"/>
          </p:nvPr>
        </p:nvSpPr>
        <p:spPr>
          <a:xfrm>
            <a:off x="9232375" y="1935075"/>
            <a:ext cx="2406900" cy="384600"/>
          </a:xfrm>
          <a:prstGeom prst="roundRect">
            <a:avLst>
              <a:gd fmla="val 50000" name="adj"/>
            </a:avLst>
          </a:prstGeom>
          <a:solidFill>
            <a:srgbClr val="FE9E0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Arial"/>
              <a:buNone/>
            </a:pPr>
            <a:r>
              <a:rPr b="1" lang="es-CL" sz="164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Equipo directivo</a:t>
            </a:r>
            <a:endParaRPr b="1" sz="164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571" name="Google Shape;571;g2c8676e4986_0_9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7400" y="89850"/>
            <a:ext cx="1366101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c8676e4986_0_9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c8676e4986_0_9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c8676e4986_0_925"/>
          <p:cNvSpPr/>
          <p:nvPr/>
        </p:nvSpPr>
        <p:spPr>
          <a:xfrm>
            <a:off x="481775" y="419250"/>
            <a:ext cx="9423900" cy="702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Proyecciones de la innovación implementada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5" name="Google Shape;575;g2c8676e4986_0_925"/>
          <p:cNvSpPr txBox="1"/>
          <p:nvPr/>
        </p:nvSpPr>
        <p:spPr>
          <a:xfrm>
            <a:off x="303725" y="1383925"/>
            <a:ext cx="11526000" cy="4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AutoNum type="arabicPeriod"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Institucionalizar el enfoque metodológico A+S </a:t>
            </a:r>
            <a:r>
              <a:rPr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y avanzar en la </a:t>
            </a: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reorganización para generar condiciones de implementación </a:t>
            </a:r>
            <a:r>
              <a:rPr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y producir acciones transformadoras en el entorno.</a:t>
            </a:r>
            <a:endParaRPr b="1"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AutoNum type="alphaLcPeriod"/>
            </a:pP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Implementación de proyectos A+S, en la trayectoria educativa.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AutoNum type="alphaLcPeriod"/>
            </a:pP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Identificar otras necesidades de los sociocomunitarios que sean factibles abordar en el proceso educativo. 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AutoNum type="alphaLcPeriod"/>
            </a:pP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Consejo de profesores/as identifiquen qué objetivos pueden lograr mediante acciones comunitarias para armar una cartera de servicio a la comunidad. 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AutoNum type="alphaLcPeriod"/>
            </a:pP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Tiempo: utilizar el tiempo de aula en experiencias fuera de salas. Flexibilidad y ajuste de recuperación de forma interna. 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AutoNum type="arabicPeriod"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Incrementar redes </a:t>
            </a:r>
            <a:r>
              <a:rPr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de socios comunitarios y socios estratégicos.</a:t>
            </a:r>
            <a:endParaRPr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2000"/>
              <a:buFont typeface="Verdana"/>
              <a:buAutoNum type="arabicPeriod"/>
            </a:pPr>
            <a:r>
              <a:rPr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Seguir </a:t>
            </a: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fortaleciendo el liderazgo y protagonismo estudiantil transformador </a:t>
            </a:r>
            <a:r>
              <a:rPr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(Asignatura de formación ciudadana desde 1° básico, proyecto de vida e identificación de vocación, identificación de liderazgos estudiantes).</a:t>
            </a:r>
            <a:endParaRPr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g2c8676e4986_0_925"/>
          <p:cNvSpPr/>
          <p:nvPr/>
        </p:nvSpPr>
        <p:spPr>
          <a:xfrm>
            <a:off x="189142" y="1450974"/>
            <a:ext cx="526800" cy="5268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7" name="Google Shape;577;g2c8676e4986_0_925"/>
          <p:cNvSpPr/>
          <p:nvPr/>
        </p:nvSpPr>
        <p:spPr>
          <a:xfrm>
            <a:off x="189151" y="5124030"/>
            <a:ext cx="526800" cy="5268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8" name="Google Shape;578;g2c8676e4986_0_925"/>
          <p:cNvSpPr/>
          <p:nvPr/>
        </p:nvSpPr>
        <p:spPr>
          <a:xfrm>
            <a:off x="189158" y="4600192"/>
            <a:ext cx="526800" cy="5268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g2c8676e4986_0_8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2c8676e4986_0_8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2c8676e4986_0_806"/>
          <p:cNvSpPr/>
          <p:nvPr/>
        </p:nvSpPr>
        <p:spPr>
          <a:xfrm>
            <a:off x="2864100" y="617675"/>
            <a:ext cx="6463800" cy="702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Datos de contacto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6" name="Google Shape;586;g2c8676e4986_0_806"/>
          <p:cNvSpPr txBox="1"/>
          <p:nvPr/>
        </p:nvSpPr>
        <p:spPr>
          <a:xfrm>
            <a:off x="3817550" y="1491225"/>
            <a:ext cx="8241300" cy="46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Colegio Altacumbre </a:t>
            </a:r>
            <a:endParaRPr b="1"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Nombre contacto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: Sergio Saldes 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Correo: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direccion.academica@colegioaltacumbre.cl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i="0" lang="es-CL" sz="18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Nombre contacto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: Esteban González </a:t>
            </a:r>
            <a:endParaRPr b="0" i="0" sz="18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i="0" lang="es-CL" sz="1800" u="none" cap="none" strike="noStrike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Correo</a:t>
            </a: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CL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esteban.gonzalez@colegioaltacumbre.cl</a:t>
            </a:r>
            <a:endParaRPr b="0" i="0" sz="18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Sitio web: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www.colegioaltacumbre.cl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Red Nacional de Aprendizaje Servicio (REASE)</a:t>
            </a:r>
            <a:endParaRPr b="1"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Tutora de REASE: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Gema Santander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Correo tutora REASE: </a:t>
            </a:r>
            <a:r>
              <a:rPr lang="es-CL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gemamariaelena@gmail.com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Contacto REASE: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CL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contacto@rease.cl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800"/>
              <a:buFont typeface="Verdana"/>
              <a:buChar char="●"/>
            </a:pPr>
            <a:r>
              <a:rPr b="1"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Sitio web:</a:t>
            </a:r>
            <a:r>
              <a:rPr lang="es-CL" sz="18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 www.rease.cl</a:t>
            </a:r>
            <a:endParaRPr sz="18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7" name="Google Shape;587;g2c8676e4986_0_80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987" y="4221339"/>
            <a:ext cx="3364300" cy="1917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, nombre de la empresa&#10;&#10;Descripción generada automáticamente" id="588" name="Google Shape;588;g2c8676e4986_0_80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4063" y="1573963"/>
            <a:ext cx="2942125" cy="179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2c63d7e9f15_0_2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2c63d7e9f15_0_2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2c63d7e9f15_0_273"/>
          <p:cNvPicPr preferRelativeResize="0"/>
          <p:nvPr/>
        </p:nvPicPr>
        <p:blipFill rotWithShape="1">
          <a:blip r:embed="rId5">
            <a:alphaModFix/>
          </a:blip>
          <a:srcRect b="0" l="5401" r="3515" t="0"/>
          <a:stretch/>
        </p:blipFill>
        <p:spPr>
          <a:xfrm>
            <a:off x="481775" y="1313275"/>
            <a:ext cx="5823724" cy="49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2c63d7e9f15_0_273"/>
          <p:cNvSpPr txBox="1"/>
          <p:nvPr/>
        </p:nvSpPr>
        <p:spPr>
          <a:xfrm>
            <a:off x="6437412" y="3583675"/>
            <a:ext cx="51399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Presenta paradas sugeridas y rutas alternativas para orientar el viaje de transformación educativa. </a:t>
            </a:r>
            <a:endParaRPr b="0" i="0" sz="1800" u="none" cap="none" strike="noStrike">
              <a:solidFill>
                <a:srgbClr val="1B1B1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B1B1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La primera versión fue testeada en 2023 con más de 200 comunidades educativas, y la nueva versión se realizó en base a la retroalimentación recibida.</a:t>
            </a:r>
            <a:endParaRPr b="0" i="0" sz="1800" u="none" cap="none" strike="noStrike">
              <a:solidFill>
                <a:srgbClr val="1B1B1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7" name="Google Shape;597;g2c63d7e9f15_0_2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8638" y="1313275"/>
            <a:ext cx="2194575" cy="21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c63d7e9f15_0_273"/>
          <p:cNvSpPr/>
          <p:nvPr/>
        </p:nvSpPr>
        <p:spPr>
          <a:xfrm>
            <a:off x="8949025" y="168160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¡Descarga el recurso </a:t>
            </a:r>
            <a:r>
              <a:rPr b="1" i="0" lang="es-CL" sz="1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7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aquí</a:t>
            </a: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9" name="Google Shape;599;g2c63d7e9f15_0_273"/>
          <p:cNvSpPr/>
          <p:nvPr/>
        </p:nvSpPr>
        <p:spPr>
          <a:xfrm>
            <a:off x="1604250" y="480875"/>
            <a:ext cx="89835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Recurso metodológico Podemos Transformar</a:t>
            </a:r>
            <a:endParaRPr b="1" i="0" sz="26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g2c65c5562d7_0_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2c65c5562d7_0_3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2c65c5562d7_0_399"/>
          <p:cNvSpPr txBox="1"/>
          <p:nvPr/>
        </p:nvSpPr>
        <p:spPr>
          <a:xfrm>
            <a:off x="1782125" y="1957150"/>
            <a:ext cx="92925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Un mapa de ruta</a:t>
            </a:r>
            <a:r>
              <a:rPr b="0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con paradas sugeridas para la aventura con cada etapa de la metodología de proyecto propuesta. </a:t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Experiencias de Protagonistas del Cambio</a:t>
            </a:r>
            <a:r>
              <a:rPr b="0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que ya se embarcaron en el viaje de transformación. </a:t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Orientaciones </a:t>
            </a:r>
            <a:r>
              <a:rPr b="0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para llevar a cabo sesiones de co-creación, talleres de proyecto y la implementación de proyectos. </a:t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Recursos </a:t>
            </a:r>
            <a:r>
              <a:rPr b="0" i="0" lang="es-CL" sz="20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para apoyar el diseño, implementación y evaluación de proyectos transformadores.</a:t>
            </a:r>
            <a:endParaRPr b="0" i="0" sz="20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7" name="Google Shape;607;g2c65c5562d7_0_399"/>
          <p:cNvSpPr/>
          <p:nvPr/>
        </p:nvSpPr>
        <p:spPr>
          <a:xfrm>
            <a:off x="1789650" y="863375"/>
            <a:ext cx="86127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¿En qué consiste el recurso metodológico?</a:t>
            </a:r>
            <a:endParaRPr b="1" i="0" sz="26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8" name="Google Shape;608;g2c65c5562d7_0_3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238" y="1970050"/>
            <a:ext cx="739473" cy="6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2c65c5562d7_0_3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0575" y="5286875"/>
            <a:ext cx="656793" cy="5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2c65c5562d7_0_3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0575" y="4167803"/>
            <a:ext cx="656800" cy="65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2c65c5562d7_0_3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8177" y="3048265"/>
            <a:ext cx="821600" cy="657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g2c3db9f316d_0_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2c3db9f316d_0_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2c3db9f316d_0_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4038" y="1195950"/>
            <a:ext cx="9543924" cy="52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2c3db9f316d_0_180"/>
          <p:cNvSpPr/>
          <p:nvPr/>
        </p:nvSpPr>
        <p:spPr>
          <a:xfrm>
            <a:off x="2233050" y="451625"/>
            <a:ext cx="7725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3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Paradas del recurso metodológico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0" name="Google Shape;620;g2c3db9f316d_0_180"/>
          <p:cNvSpPr/>
          <p:nvPr/>
        </p:nvSpPr>
        <p:spPr>
          <a:xfrm>
            <a:off x="1257025" y="1973075"/>
            <a:ext cx="2593500" cy="2514000"/>
          </a:xfrm>
          <a:prstGeom prst="flowChartConnector">
            <a:avLst/>
          </a:prstGeom>
          <a:noFill/>
          <a:ln cap="flat" cmpd="sng" w="38100">
            <a:solidFill>
              <a:srgbClr val="152F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1" name="Google Shape;621;g2c3db9f316d_0_180"/>
          <p:cNvGrpSpPr/>
          <p:nvPr/>
        </p:nvGrpSpPr>
        <p:grpSpPr>
          <a:xfrm>
            <a:off x="1822013" y="3402784"/>
            <a:ext cx="527922" cy="657327"/>
            <a:chOff x="2714685" y="2837400"/>
            <a:chExt cx="747976" cy="997311"/>
          </a:xfrm>
        </p:grpSpPr>
        <p:pic>
          <p:nvPicPr>
            <p:cNvPr id="622" name="Google Shape;622;g2c3db9f316d_0_18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g2c3db9f316d_0_180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g2c63d7e9f15_0_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0" y="19175"/>
            <a:ext cx="12123802" cy="681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c63d7e9f15_0_2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65c5562d7_0_121"/>
          <p:cNvSpPr/>
          <p:nvPr/>
        </p:nvSpPr>
        <p:spPr>
          <a:xfrm>
            <a:off x="9203088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2c65c5562d7_0_121"/>
          <p:cNvSpPr/>
          <p:nvPr/>
        </p:nvSpPr>
        <p:spPr>
          <a:xfrm>
            <a:off x="3259900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c65c5562d7_0_121"/>
          <p:cNvSpPr/>
          <p:nvPr/>
        </p:nvSpPr>
        <p:spPr>
          <a:xfrm>
            <a:off x="6231488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c65c5562d7_0_121"/>
          <p:cNvSpPr/>
          <p:nvPr/>
        </p:nvSpPr>
        <p:spPr>
          <a:xfrm>
            <a:off x="306875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2c65c5562d7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c65c5562d7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c65c5562d7_0_121"/>
          <p:cNvSpPr txBox="1"/>
          <p:nvPr/>
        </p:nvSpPr>
        <p:spPr>
          <a:xfrm>
            <a:off x="288300" y="3348000"/>
            <a:ext cx="27006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02637" rtl="0" algn="ctr">
              <a:spcBef>
                <a:spcPts val="12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Bienvenida</a:t>
            </a:r>
            <a:endParaRPr b="1"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7" name="Google Shape;277;g2c65c5562d7_0_121"/>
          <p:cNvSpPr txBox="1"/>
          <p:nvPr/>
        </p:nvSpPr>
        <p:spPr>
          <a:xfrm>
            <a:off x="3259901" y="3271900"/>
            <a:ext cx="27006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89999" marR="0" rtl="0" algn="ctr">
              <a:lnSpc>
                <a:spcPct val="115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Experiencia de Colegio Alta Cumbre</a:t>
            </a:r>
            <a:endParaRPr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102637" rtl="0" algn="ctr">
              <a:spcBef>
                <a:spcPts val="1265"/>
              </a:spcBef>
              <a:spcAft>
                <a:spcPts val="0"/>
              </a:spcAft>
              <a:buNone/>
            </a:pPr>
            <a:br>
              <a:rPr lang="es-CL" sz="1600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s-CL" sz="1600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c65c5562d7_0_121"/>
          <p:cNvSpPr txBox="1"/>
          <p:nvPr/>
        </p:nvSpPr>
        <p:spPr>
          <a:xfrm>
            <a:off x="9526950" y="3274950"/>
            <a:ext cx="20343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02637" rtl="0" algn="ctr">
              <a:spcBef>
                <a:spcPts val="1265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Pregunta desafiante y cierre</a:t>
            </a:r>
            <a:endParaRPr sz="2000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Google Shape;279;g2c65c5562d7_0_121"/>
          <p:cNvSpPr/>
          <p:nvPr/>
        </p:nvSpPr>
        <p:spPr>
          <a:xfrm>
            <a:off x="1329942" y="2745099"/>
            <a:ext cx="526800" cy="5268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g2c65c5562d7_0_121"/>
          <p:cNvSpPr/>
          <p:nvPr/>
        </p:nvSpPr>
        <p:spPr>
          <a:xfrm>
            <a:off x="4356096" y="2745092"/>
            <a:ext cx="526800" cy="5268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g2c65c5562d7_0_121"/>
          <p:cNvSpPr/>
          <p:nvPr/>
        </p:nvSpPr>
        <p:spPr>
          <a:xfrm>
            <a:off x="7318401" y="2745105"/>
            <a:ext cx="526800" cy="5268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g2c65c5562d7_0_121"/>
          <p:cNvSpPr/>
          <p:nvPr/>
        </p:nvSpPr>
        <p:spPr>
          <a:xfrm>
            <a:off x="3556050" y="1223500"/>
            <a:ext cx="5079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Momentos del taller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3" name="Google Shape;283;g2c65c5562d7_0_121"/>
          <p:cNvSpPr/>
          <p:nvPr/>
        </p:nvSpPr>
        <p:spPr>
          <a:xfrm>
            <a:off x="10280701" y="2745105"/>
            <a:ext cx="526800" cy="526800"/>
          </a:xfrm>
          <a:prstGeom prst="ellipse">
            <a:avLst/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g2c65c5562d7_0_121"/>
          <p:cNvSpPr txBox="1"/>
          <p:nvPr/>
        </p:nvSpPr>
        <p:spPr>
          <a:xfrm>
            <a:off x="6231500" y="3348000"/>
            <a:ext cx="27006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89999" marR="0" rtl="0" algn="ctr">
              <a:lnSpc>
                <a:spcPct val="115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152F74"/>
                </a:solidFill>
                <a:latin typeface="Verdana"/>
                <a:ea typeface="Verdana"/>
                <a:cs typeface="Verdana"/>
                <a:sym typeface="Verdana"/>
              </a:rPr>
              <a:t>Recurso metodológico</a:t>
            </a:r>
            <a:br>
              <a:rPr lang="es-CL" sz="1600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s-CL" sz="1600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g2c63d7e9f15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g2c63d7e9f15_0_91"/>
          <p:cNvGrpSpPr/>
          <p:nvPr/>
        </p:nvGrpSpPr>
        <p:grpSpPr>
          <a:xfrm>
            <a:off x="9394128" y="-11655"/>
            <a:ext cx="809846" cy="2765251"/>
            <a:chOff x="1569775" y="2825125"/>
            <a:chExt cx="618250" cy="1893100"/>
          </a:xfrm>
        </p:grpSpPr>
        <p:sp>
          <p:nvSpPr>
            <p:cNvPr id="636" name="Google Shape;636;g2c63d7e9f15_0_91"/>
            <p:cNvSpPr/>
            <p:nvPr/>
          </p:nvSpPr>
          <p:spPr>
            <a:xfrm>
              <a:off x="1658750" y="4099550"/>
              <a:ext cx="442800" cy="508350"/>
            </a:xfrm>
            <a:custGeom>
              <a:rect b="b" l="l" r="r" t="t"/>
              <a:pathLst>
                <a:path extrusionOk="0" h="20334" w="17712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g2c63d7e9f15_0_91"/>
            <p:cNvSpPr/>
            <p:nvPr/>
          </p:nvSpPr>
          <p:spPr>
            <a:xfrm>
              <a:off x="1672550" y="4108625"/>
              <a:ext cx="426075" cy="490550"/>
            </a:xfrm>
            <a:custGeom>
              <a:rect b="b" l="l" r="r" t="t"/>
              <a:pathLst>
                <a:path extrusionOk="0" h="19622" w="17043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g2c63d7e9f15_0_91"/>
            <p:cNvSpPr/>
            <p:nvPr/>
          </p:nvSpPr>
          <p:spPr>
            <a:xfrm>
              <a:off x="1872625" y="2825125"/>
              <a:ext cx="12150" cy="1123650"/>
            </a:xfrm>
            <a:custGeom>
              <a:rect b="b" l="l" r="r" t="t"/>
              <a:pathLst>
                <a:path extrusionOk="0" h="44946" w="486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g2c63d7e9f15_0_91"/>
            <p:cNvSpPr/>
            <p:nvPr/>
          </p:nvSpPr>
          <p:spPr>
            <a:xfrm>
              <a:off x="1807875" y="4058675"/>
              <a:ext cx="143725" cy="36725"/>
            </a:xfrm>
            <a:custGeom>
              <a:rect b="b" l="l" r="r" t="t"/>
              <a:pathLst>
                <a:path extrusionOk="0" h="1469" w="5749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g2c63d7e9f15_0_91"/>
            <p:cNvSpPr/>
            <p:nvPr/>
          </p:nvSpPr>
          <p:spPr>
            <a:xfrm>
              <a:off x="1820425" y="4020325"/>
              <a:ext cx="118650" cy="37475"/>
            </a:xfrm>
            <a:custGeom>
              <a:rect b="b" l="l" r="r" t="t"/>
              <a:pathLst>
                <a:path extrusionOk="0" h="1499" w="4746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g2c63d7e9f15_0_91"/>
            <p:cNvSpPr/>
            <p:nvPr/>
          </p:nvSpPr>
          <p:spPr>
            <a:xfrm>
              <a:off x="1830850" y="3970025"/>
              <a:ext cx="97775" cy="51025"/>
            </a:xfrm>
            <a:custGeom>
              <a:rect b="b" l="l" r="r" t="t"/>
              <a:pathLst>
                <a:path extrusionOk="0" h="2041" w="3911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g2c63d7e9f15_0_91"/>
            <p:cNvSpPr/>
            <p:nvPr/>
          </p:nvSpPr>
          <p:spPr>
            <a:xfrm>
              <a:off x="1834625" y="3975400"/>
              <a:ext cx="90850" cy="26650"/>
            </a:xfrm>
            <a:custGeom>
              <a:rect b="b" l="l" r="r" t="t"/>
              <a:pathLst>
                <a:path extrusionOk="0" h="1066" w="3634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2c63d7e9f15_0_91"/>
            <p:cNvSpPr/>
            <p:nvPr/>
          </p:nvSpPr>
          <p:spPr>
            <a:xfrm>
              <a:off x="1827925" y="3999450"/>
              <a:ext cx="94850" cy="19950"/>
            </a:xfrm>
            <a:custGeom>
              <a:rect b="b" l="l" r="r" t="t"/>
              <a:pathLst>
                <a:path extrusionOk="0" h="798" w="3794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g2c63d7e9f15_0_91"/>
            <p:cNvSpPr/>
            <p:nvPr/>
          </p:nvSpPr>
          <p:spPr>
            <a:xfrm>
              <a:off x="1822075" y="4032475"/>
              <a:ext cx="112500" cy="29750"/>
            </a:xfrm>
            <a:custGeom>
              <a:rect b="b" l="l" r="r" t="t"/>
              <a:pathLst>
                <a:path extrusionOk="0" h="1190" w="450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g2c63d7e9f15_0_91"/>
            <p:cNvSpPr/>
            <p:nvPr/>
          </p:nvSpPr>
          <p:spPr>
            <a:xfrm>
              <a:off x="1813725" y="4061500"/>
              <a:ext cx="138125" cy="35175"/>
            </a:xfrm>
            <a:custGeom>
              <a:rect b="b" l="l" r="r" t="t"/>
              <a:pathLst>
                <a:path extrusionOk="0" h="1407" w="5525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g2c63d7e9f15_0_91"/>
            <p:cNvSpPr/>
            <p:nvPr/>
          </p:nvSpPr>
          <p:spPr>
            <a:xfrm>
              <a:off x="1648325" y="3937475"/>
              <a:ext cx="462850" cy="679225"/>
            </a:xfrm>
            <a:custGeom>
              <a:rect b="b" l="l" r="r" t="t"/>
              <a:pathLst>
                <a:path extrusionOk="0" h="27169" w="18514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2c63d7e9f15_0_91"/>
            <p:cNvSpPr/>
            <p:nvPr/>
          </p:nvSpPr>
          <p:spPr>
            <a:xfrm>
              <a:off x="1593600" y="4519350"/>
              <a:ext cx="60175" cy="33875"/>
            </a:xfrm>
            <a:custGeom>
              <a:rect b="b" l="l" r="r" t="t"/>
              <a:pathLst>
                <a:path extrusionOk="0" h="1355" w="2407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g2c63d7e9f15_0_91"/>
            <p:cNvSpPr/>
            <p:nvPr/>
          </p:nvSpPr>
          <p:spPr>
            <a:xfrm>
              <a:off x="1713050" y="4615850"/>
              <a:ext cx="28450" cy="50575"/>
            </a:xfrm>
            <a:custGeom>
              <a:rect b="b" l="l" r="r" t="t"/>
              <a:pathLst>
                <a:path extrusionOk="0" h="2023" w="1138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g2c63d7e9f15_0_91"/>
            <p:cNvSpPr/>
            <p:nvPr/>
          </p:nvSpPr>
          <p:spPr>
            <a:xfrm>
              <a:off x="1893100" y="4653025"/>
              <a:ext cx="17150" cy="65200"/>
            </a:xfrm>
            <a:custGeom>
              <a:rect b="b" l="l" r="r" t="t"/>
              <a:pathLst>
                <a:path extrusionOk="0" h="2608" w="686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g2c63d7e9f15_0_91"/>
            <p:cNvSpPr/>
            <p:nvPr/>
          </p:nvSpPr>
          <p:spPr>
            <a:xfrm>
              <a:off x="2032625" y="4615850"/>
              <a:ext cx="48875" cy="39700"/>
            </a:xfrm>
            <a:custGeom>
              <a:rect b="b" l="l" r="r" t="t"/>
              <a:pathLst>
                <a:path extrusionOk="0" h="1588" w="1955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g2c63d7e9f15_0_91"/>
            <p:cNvSpPr/>
            <p:nvPr/>
          </p:nvSpPr>
          <p:spPr>
            <a:xfrm>
              <a:off x="2137875" y="4454200"/>
              <a:ext cx="50150" cy="17150"/>
            </a:xfrm>
            <a:custGeom>
              <a:rect b="b" l="l" r="r" t="t"/>
              <a:pathLst>
                <a:path extrusionOk="0" h="686" w="2006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g2c63d7e9f15_0_91"/>
            <p:cNvSpPr/>
            <p:nvPr/>
          </p:nvSpPr>
          <p:spPr>
            <a:xfrm>
              <a:off x="2093175" y="4234050"/>
              <a:ext cx="40975" cy="33875"/>
            </a:xfrm>
            <a:custGeom>
              <a:rect b="b" l="l" r="r" t="t"/>
              <a:pathLst>
                <a:path extrusionOk="0" h="1355" w="1639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g2c63d7e9f15_0_91"/>
            <p:cNvSpPr/>
            <p:nvPr/>
          </p:nvSpPr>
          <p:spPr>
            <a:xfrm>
              <a:off x="1628275" y="4234900"/>
              <a:ext cx="30100" cy="26325"/>
            </a:xfrm>
            <a:custGeom>
              <a:rect b="b" l="l" r="r" t="t"/>
              <a:pathLst>
                <a:path extrusionOk="0" h="1053" w="1204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g2c63d7e9f15_0_91"/>
            <p:cNvSpPr/>
            <p:nvPr/>
          </p:nvSpPr>
          <p:spPr>
            <a:xfrm>
              <a:off x="1569775" y="4343075"/>
              <a:ext cx="44325" cy="18000"/>
            </a:xfrm>
            <a:custGeom>
              <a:rect b="b" l="l" r="r" t="t"/>
              <a:pathLst>
                <a:path extrusionOk="0" h="720" w="1773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g2c63d7e9f15_0_91"/>
            <p:cNvSpPr/>
            <p:nvPr/>
          </p:nvSpPr>
          <p:spPr>
            <a:xfrm>
              <a:off x="1759550" y="4143600"/>
              <a:ext cx="232150" cy="313650"/>
            </a:xfrm>
            <a:custGeom>
              <a:rect b="b" l="l" r="r" t="t"/>
              <a:pathLst>
                <a:path extrusionOk="0" h="12546" w="9286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6" name="Google Shape;656;g2c63d7e9f15_0_91"/>
          <p:cNvSpPr/>
          <p:nvPr/>
        </p:nvSpPr>
        <p:spPr>
          <a:xfrm>
            <a:off x="3366450" y="616767"/>
            <a:ext cx="5459100" cy="906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Conformando un equipo motor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7" name="Google Shape;657;g2c63d7e9f15_0_91"/>
          <p:cNvSpPr/>
          <p:nvPr/>
        </p:nvSpPr>
        <p:spPr>
          <a:xfrm>
            <a:off x="1592325" y="3745650"/>
            <a:ext cx="3389700" cy="227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¿Qué miembros de su comunidad educativa están desarrollando este tipo de proyectos?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8" name="Google Shape;658;g2c63d7e9f15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2c63d7e9f15_0_91"/>
          <p:cNvSpPr/>
          <p:nvPr/>
        </p:nvSpPr>
        <p:spPr>
          <a:xfrm>
            <a:off x="7610925" y="3698400"/>
            <a:ext cx="3389700" cy="2369100"/>
          </a:xfrm>
          <a:prstGeom prst="wedgeEllipseCallout">
            <a:avLst>
              <a:gd fmla="val 26879" name="adj1"/>
              <a:gd fmla="val 58298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¿Qué aspectos podríamos considerar en la conformación de un equipo motor?</a:t>
            </a:r>
            <a:endParaRPr b="1"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0" name="Google Shape;660;g2c63d7e9f15_0_91"/>
          <p:cNvSpPr txBox="1"/>
          <p:nvPr/>
        </p:nvSpPr>
        <p:spPr>
          <a:xfrm>
            <a:off x="2676350" y="1771400"/>
            <a:ext cx="6619200" cy="2055000"/>
          </a:xfrm>
          <a:prstGeom prst="rect">
            <a:avLst/>
          </a:prstGeom>
          <a:noFill/>
          <a:ln cap="flat" cmpd="sng" w="38100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La implementación de la iniciativa considera el trabajo colaborativo y sistemático de un </a:t>
            </a:r>
            <a:r>
              <a:rPr b="1" lang="es-CL" sz="1800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equipo motor</a:t>
            </a:r>
            <a:r>
              <a:rPr lang="es-CL" sz="1800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, conformado al menos por un integrante del equipo directivo y otros miembros del equipo pedagógico, que estará a cargo de movilizar el proyecto dentro de la comunidad educativa.</a:t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1" name="Google Shape;661;g2c63d7e9f15_0_91"/>
          <p:cNvSpPr/>
          <p:nvPr/>
        </p:nvSpPr>
        <p:spPr>
          <a:xfrm>
            <a:off x="7062950" y="2142125"/>
            <a:ext cx="1844700" cy="3390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equipo motor</a:t>
            </a:r>
            <a:endParaRPr b="1" i="0" sz="18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g2c63d7e9f15_0_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121920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2c63d7e9f15_0_2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g2c63d7e9f15_0_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g2c63d7e9f15_0_244"/>
          <p:cNvGrpSpPr/>
          <p:nvPr/>
        </p:nvGrpSpPr>
        <p:grpSpPr>
          <a:xfrm>
            <a:off x="9394128" y="-11655"/>
            <a:ext cx="809846" cy="2765251"/>
            <a:chOff x="1569775" y="2825125"/>
            <a:chExt cx="618250" cy="1893100"/>
          </a:xfrm>
        </p:grpSpPr>
        <p:sp>
          <p:nvSpPr>
            <p:cNvPr id="674" name="Google Shape;674;g2c63d7e9f15_0_244"/>
            <p:cNvSpPr/>
            <p:nvPr/>
          </p:nvSpPr>
          <p:spPr>
            <a:xfrm>
              <a:off x="1658750" y="4099550"/>
              <a:ext cx="442800" cy="508350"/>
            </a:xfrm>
            <a:custGeom>
              <a:rect b="b" l="l" r="r" t="t"/>
              <a:pathLst>
                <a:path extrusionOk="0" h="20334" w="17712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g2c63d7e9f15_0_244"/>
            <p:cNvSpPr/>
            <p:nvPr/>
          </p:nvSpPr>
          <p:spPr>
            <a:xfrm>
              <a:off x="1672550" y="4108625"/>
              <a:ext cx="426075" cy="490550"/>
            </a:xfrm>
            <a:custGeom>
              <a:rect b="b" l="l" r="r" t="t"/>
              <a:pathLst>
                <a:path extrusionOk="0" h="19622" w="17043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g2c63d7e9f15_0_244"/>
            <p:cNvSpPr/>
            <p:nvPr/>
          </p:nvSpPr>
          <p:spPr>
            <a:xfrm>
              <a:off x="1872625" y="2825125"/>
              <a:ext cx="12150" cy="1123650"/>
            </a:xfrm>
            <a:custGeom>
              <a:rect b="b" l="l" r="r" t="t"/>
              <a:pathLst>
                <a:path extrusionOk="0" h="44946" w="486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g2c63d7e9f15_0_244"/>
            <p:cNvSpPr/>
            <p:nvPr/>
          </p:nvSpPr>
          <p:spPr>
            <a:xfrm>
              <a:off x="1807875" y="4058675"/>
              <a:ext cx="143725" cy="36725"/>
            </a:xfrm>
            <a:custGeom>
              <a:rect b="b" l="l" r="r" t="t"/>
              <a:pathLst>
                <a:path extrusionOk="0" h="1469" w="5749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g2c63d7e9f15_0_244"/>
            <p:cNvSpPr/>
            <p:nvPr/>
          </p:nvSpPr>
          <p:spPr>
            <a:xfrm>
              <a:off x="1820425" y="4020325"/>
              <a:ext cx="118650" cy="37475"/>
            </a:xfrm>
            <a:custGeom>
              <a:rect b="b" l="l" r="r" t="t"/>
              <a:pathLst>
                <a:path extrusionOk="0" h="1499" w="4746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g2c63d7e9f15_0_244"/>
            <p:cNvSpPr/>
            <p:nvPr/>
          </p:nvSpPr>
          <p:spPr>
            <a:xfrm>
              <a:off x="1830850" y="3970025"/>
              <a:ext cx="97775" cy="51025"/>
            </a:xfrm>
            <a:custGeom>
              <a:rect b="b" l="l" r="r" t="t"/>
              <a:pathLst>
                <a:path extrusionOk="0" h="2041" w="3911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g2c63d7e9f15_0_244"/>
            <p:cNvSpPr/>
            <p:nvPr/>
          </p:nvSpPr>
          <p:spPr>
            <a:xfrm>
              <a:off x="1834625" y="3975400"/>
              <a:ext cx="90850" cy="26650"/>
            </a:xfrm>
            <a:custGeom>
              <a:rect b="b" l="l" r="r" t="t"/>
              <a:pathLst>
                <a:path extrusionOk="0" h="1066" w="3634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g2c63d7e9f15_0_244"/>
            <p:cNvSpPr/>
            <p:nvPr/>
          </p:nvSpPr>
          <p:spPr>
            <a:xfrm>
              <a:off x="1827925" y="3999450"/>
              <a:ext cx="94850" cy="19950"/>
            </a:xfrm>
            <a:custGeom>
              <a:rect b="b" l="l" r="r" t="t"/>
              <a:pathLst>
                <a:path extrusionOk="0" h="798" w="3794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g2c63d7e9f15_0_244"/>
            <p:cNvSpPr/>
            <p:nvPr/>
          </p:nvSpPr>
          <p:spPr>
            <a:xfrm>
              <a:off x="1822075" y="4032475"/>
              <a:ext cx="112500" cy="29750"/>
            </a:xfrm>
            <a:custGeom>
              <a:rect b="b" l="l" r="r" t="t"/>
              <a:pathLst>
                <a:path extrusionOk="0" h="1190" w="450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g2c63d7e9f15_0_244"/>
            <p:cNvSpPr/>
            <p:nvPr/>
          </p:nvSpPr>
          <p:spPr>
            <a:xfrm>
              <a:off x="1813725" y="4061500"/>
              <a:ext cx="138125" cy="35175"/>
            </a:xfrm>
            <a:custGeom>
              <a:rect b="b" l="l" r="r" t="t"/>
              <a:pathLst>
                <a:path extrusionOk="0" h="1407" w="5525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g2c63d7e9f15_0_244"/>
            <p:cNvSpPr/>
            <p:nvPr/>
          </p:nvSpPr>
          <p:spPr>
            <a:xfrm>
              <a:off x="1648325" y="3937475"/>
              <a:ext cx="462850" cy="679225"/>
            </a:xfrm>
            <a:custGeom>
              <a:rect b="b" l="l" r="r" t="t"/>
              <a:pathLst>
                <a:path extrusionOk="0" h="27169" w="18514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g2c63d7e9f15_0_244"/>
            <p:cNvSpPr/>
            <p:nvPr/>
          </p:nvSpPr>
          <p:spPr>
            <a:xfrm>
              <a:off x="1593600" y="4519350"/>
              <a:ext cx="60175" cy="33875"/>
            </a:xfrm>
            <a:custGeom>
              <a:rect b="b" l="l" r="r" t="t"/>
              <a:pathLst>
                <a:path extrusionOk="0" h="1355" w="2407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2c63d7e9f15_0_244"/>
            <p:cNvSpPr/>
            <p:nvPr/>
          </p:nvSpPr>
          <p:spPr>
            <a:xfrm>
              <a:off x="1713050" y="4615850"/>
              <a:ext cx="28450" cy="50575"/>
            </a:xfrm>
            <a:custGeom>
              <a:rect b="b" l="l" r="r" t="t"/>
              <a:pathLst>
                <a:path extrusionOk="0" h="2023" w="1138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g2c63d7e9f15_0_244"/>
            <p:cNvSpPr/>
            <p:nvPr/>
          </p:nvSpPr>
          <p:spPr>
            <a:xfrm>
              <a:off x="1893100" y="4653025"/>
              <a:ext cx="17150" cy="65200"/>
            </a:xfrm>
            <a:custGeom>
              <a:rect b="b" l="l" r="r" t="t"/>
              <a:pathLst>
                <a:path extrusionOk="0" h="2608" w="686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g2c63d7e9f15_0_244"/>
            <p:cNvSpPr/>
            <p:nvPr/>
          </p:nvSpPr>
          <p:spPr>
            <a:xfrm>
              <a:off x="2032625" y="4615850"/>
              <a:ext cx="48875" cy="39700"/>
            </a:xfrm>
            <a:custGeom>
              <a:rect b="b" l="l" r="r" t="t"/>
              <a:pathLst>
                <a:path extrusionOk="0" h="1588" w="1955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g2c63d7e9f15_0_244"/>
            <p:cNvSpPr/>
            <p:nvPr/>
          </p:nvSpPr>
          <p:spPr>
            <a:xfrm>
              <a:off x="2137875" y="4454200"/>
              <a:ext cx="50150" cy="17150"/>
            </a:xfrm>
            <a:custGeom>
              <a:rect b="b" l="l" r="r" t="t"/>
              <a:pathLst>
                <a:path extrusionOk="0" h="686" w="2006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g2c63d7e9f15_0_244"/>
            <p:cNvSpPr/>
            <p:nvPr/>
          </p:nvSpPr>
          <p:spPr>
            <a:xfrm>
              <a:off x="2093175" y="4234050"/>
              <a:ext cx="40975" cy="33875"/>
            </a:xfrm>
            <a:custGeom>
              <a:rect b="b" l="l" r="r" t="t"/>
              <a:pathLst>
                <a:path extrusionOk="0" h="1355" w="1639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g2c63d7e9f15_0_244"/>
            <p:cNvSpPr/>
            <p:nvPr/>
          </p:nvSpPr>
          <p:spPr>
            <a:xfrm>
              <a:off x="1628275" y="4234900"/>
              <a:ext cx="30100" cy="26325"/>
            </a:xfrm>
            <a:custGeom>
              <a:rect b="b" l="l" r="r" t="t"/>
              <a:pathLst>
                <a:path extrusionOk="0" h="1053" w="1204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g2c63d7e9f15_0_244"/>
            <p:cNvSpPr/>
            <p:nvPr/>
          </p:nvSpPr>
          <p:spPr>
            <a:xfrm>
              <a:off x="1569775" y="4343075"/>
              <a:ext cx="44325" cy="18000"/>
            </a:xfrm>
            <a:custGeom>
              <a:rect b="b" l="l" r="r" t="t"/>
              <a:pathLst>
                <a:path extrusionOk="0" h="720" w="1773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g2c63d7e9f15_0_244"/>
            <p:cNvSpPr/>
            <p:nvPr/>
          </p:nvSpPr>
          <p:spPr>
            <a:xfrm>
              <a:off x="1759550" y="4143600"/>
              <a:ext cx="232150" cy="313650"/>
            </a:xfrm>
            <a:custGeom>
              <a:rect b="b" l="l" r="r" t="t"/>
              <a:pathLst>
                <a:path extrusionOk="0" h="12546" w="9286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Google Shape;694;g2c63d7e9f15_0_244"/>
          <p:cNvSpPr/>
          <p:nvPr/>
        </p:nvSpPr>
        <p:spPr>
          <a:xfrm>
            <a:off x="3366450" y="679817"/>
            <a:ext cx="5459100" cy="906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Pregunta desafiante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5" name="Google Shape;695;g2c63d7e9f15_0_244"/>
          <p:cNvSpPr/>
          <p:nvPr/>
        </p:nvSpPr>
        <p:spPr>
          <a:xfrm>
            <a:off x="3770550" y="2000550"/>
            <a:ext cx="4650900" cy="2856900"/>
          </a:xfrm>
          <a:prstGeom prst="wedgeEllipseCallout">
            <a:avLst>
              <a:gd fmla="val 21130" name="adj1"/>
              <a:gd fmla="val 60979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¿Cómo generar condiciones para impulsar proyectos de transformación educativa?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6" name="Google Shape;696;g2c63d7e9f15_0_2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2c63d7e9f15_0_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774775"/>
            <a:ext cx="3083225" cy="30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c63d7e9f15_0_244"/>
          <p:cNvSpPr/>
          <p:nvPr/>
        </p:nvSpPr>
        <p:spPr>
          <a:xfrm>
            <a:off x="2894050" y="496780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b="1" lang="es-CL">
                <a:latin typeface="Poppins"/>
                <a:ea typeface="Poppins"/>
                <a:cs typeface="Poppins"/>
                <a:sym typeface="Poppins"/>
              </a:rPr>
              <a:t>Comparte tus ideas</a:t>
            </a: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c63d7e9f15_0_189"/>
          <p:cNvSpPr/>
          <p:nvPr/>
        </p:nvSpPr>
        <p:spPr>
          <a:xfrm>
            <a:off x="2195225" y="2207175"/>
            <a:ext cx="2886000" cy="2740500"/>
          </a:xfrm>
          <a:prstGeom prst="flowChartConnector">
            <a:avLst/>
          </a:prstGeom>
          <a:noFill/>
          <a:ln cap="flat" cmpd="sng" w="38100">
            <a:solidFill>
              <a:srgbClr val="152F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g2c63d7e9f15_0_189"/>
          <p:cNvSpPr/>
          <p:nvPr/>
        </p:nvSpPr>
        <p:spPr>
          <a:xfrm>
            <a:off x="0" y="2776725"/>
            <a:ext cx="12192445" cy="2144239"/>
          </a:xfrm>
          <a:custGeom>
            <a:rect b="b" l="l" r="r" t="t"/>
            <a:pathLst>
              <a:path extrusionOk="0" h="100163" w="417621">
                <a:moveTo>
                  <a:pt x="0" y="20042"/>
                </a:moveTo>
                <a:cubicBezTo>
                  <a:pt x="9910" y="22520"/>
                  <a:pt x="18165" y="29848"/>
                  <a:pt x="28075" y="32325"/>
                </a:cubicBezTo>
                <a:cubicBezTo>
                  <a:pt x="44724" y="36487"/>
                  <a:pt x="63266" y="36582"/>
                  <a:pt x="79547" y="31155"/>
                </a:cubicBezTo>
                <a:cubicBezTo>
                  <a:pt x="91252" y="27253"/>
                  <a:pt x="99426" y="15757"/>
                  <a:pt x="111131" y="11853"/>
                </a:cubicBezTo>
                <a:cubicBezTo>
                  <a:pt x="114324" y="10788"/>
                  <a:pt x="117882" y="11163"/>
                  <a:pt x="121075" y="10099"/>
                </a:cubicBezTo>
                <a:cubicBezTo>
                  <a:pt x="127179" y="8064"/>
                  <a:pt x="134403" y="7709"/>
                  <a:pt x="140377" y="10099"/>
                </a:cubicBezTo>
                <a:cubicBezTo>
                  <a:pt x="146774" y="12659"/>
                  <a:pt x="150822" y="22132"/>
                  <a:pt x="149150" y="28816"/>
                </a:cubicBezTo>
                <a:cubicBezTo>
                  <a:pt x="147727" y="34506"/>
                  <a:pt x="136880" y="37014"/>
                  <a:pt x="132188" y="33495"/>
                </a:cubicBezTo>
                <a:cubicBezTo>
                  <a:pt x="126876" y="29511"/>
                  <a:pt x="129407" y="20050"/>
                  <a:pt x="131018" y="13608"/>
                </a:cubicBezTo>
                <a:cubicBezTo>
                  <a:pt x="133644" y="3102"/>
                  <a:pt x="150019" y="740"/>
                  <a:pt x="160848" y="740"/>
                </a:cubicBezTo>
                <a:cubicBezTo>
                  <a:pt x="165527" y="740"/>
                  <a:pt x="170447" y="-740"/>
                  <a:pt x="174886" y="740"/>
                </a:cubicBezTo>
                <a:cubicBezTo>
                  <a:pt x="200948" y="9427"/>
                  <a:pt x="204690" y="46899"/>
                  <a:pt x="219924" y="69759"/>
                </a:cubicBezTo>
                <a:cubicBezTo>
                  <a:pt x="226088" y="79008"/>
                  <a:pt x="236303" y="85260"/>
                  <a:pt x="246244" y="90231"/>
                </a:cubicBezTo>
                <a:cubicBezTo>
                  <a:pt x="258206" y="96212"/>
                  <a:pt x="272644" y="95495"/>
                  <a:pt x="286018" y="95495"/>
                </a:cubicBezTo>
                <a:cubicBezTo>
                  <a:pt x="298679" y="95495"/>
                  <a:pt x="312918" y="96085"/>
                  <a:pt x="323452" y="89061"/>
                </a:cubicBezTo>
                <a:cubicBezTo>
                  <a:pt x="335212" y="81219"/>
                  <a:pt x="354409" y="54927"/>
                  <a:pt x="340999" y="50457"/>
                </a:cubicBezTo>
                <a:cubicBezTo>
                  <a:pt x="338218" y="49530"/>
                  <a:pt x="334664" y="49416"/>
                  <a:pt x="332225" y="51042"/>
                </a:cubicBezTo>
                <a:cubicBezTo>
                  <a:pt x="329126" y="53108"/>
                  <a:pt x="330325" y="58503"/>
                  <a:pt x="331055" y="62155"/>
                </a:cubicBezTo>
                <a:cubicBezTo>
                  <a:pt x="332860" y="71179"/>
                  <a:pt x="340070" y="78860"/>
                  <a:pt x="347433" y="84382"/>
                </a:cubicBezTo>
                <a:cubicBezTo>
                  <a:pt x="364081" y="96867"/>
                  <a:pt x="388075" y="103466"/>
                  <a:pt x="408263" y="98419"/>
                </a:cubicBezTo>
                <a:cubicBezTo>
                  <a:pt x="411433" y="97626"/>
                  <a:pt x="414353" y="95495"/>
                  <a:pt x="417621" y="95495"/>
                </a:cubicBezTo>
              </a:path>
            </a:pathLst>
          </a:custGeom>
          <a:noFill/>
          <a:ln cap="flat" cmpd="sng" w="19050">
            <a:solidFill>
              <a:srgbClr val="152F7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g2c63d7e9f15_0_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2c63d7e9f15_0_189"/>
          <p:cNvSpPr txBox="1"/>
          <p:nvPr/>
        </p:nvSpPr>
        <p:spPr>
          <a:xfrm>
            <a:off x="189325" y="1644438"/>
            <a:ext cx="26622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2 de abril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¿Cómo generar condiciones para impulsar proyectos de transformación educativa?</a:t>
            </a:r>
            <a:endParaRPr b="0" i="0" sz="1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7" name="Google Shape;707;g2c63d7e9f15_0_189"/>
          <p:cNvSpPr txBox="1"/>
          <p:nvPr/>
        </p:nvSpPr>
        <p:spPr>
          <a:xfrm>
            <a:off x="2365625" y="3318600"/>
            <a:ext cx="2886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9 de abril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identificar oportunidades de aprendizaje para resolver desafíos auténticos del entorno?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08" name="Google Shape;708;g2c63d7e9f15_0_189"/>
          <p:cNvSpPr txBox="1"/>
          <p:nvPr/>
        </p:nvSpPr>
        <p:spPr>
          <a:xfrm>
            <a:off x="5175425" y="2109325"/>
            <a:ext cx="25236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23 de abril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diseñar un proyecto de innovación educativa?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09" name="Google Shape;709;g2c63d7e9f15_0_189"/>
          <p:cNvSpPr txBox="1"/>
          <p:nvPr/>
        </p:nvSpPr>
        <p:spPr>
          <a:xfrm>
            <a:off x="6605600" y="3260025"/>
            <a:ext cx="3437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7 de mayo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implementar un proyecto donde las y los estudiantes sean Protagonistas del Cambio?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2F549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0" name="Google Shape;710;g2c63d7e9f15_0_189"/>
          <p:cNvSpPr txBox="1"/>
          <p:nvPr/>
        </p:nvSpPr>
        <p:spPr>
          <a:xfrm>
            <a:off x="7144800" y="4852475"/>
            <a:ext cx="252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28 de mayo</a:t>
            </a:r>
            <a:endParaRPr b="1" i="0" sz="14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¿Cómo </a:t>
            </a:r>
            <a:r>
              <a:rPr b="0" i="1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aprender a aprender</a:t>
            </a:r>
            <a:r>
              <a:rPr b="0" i="0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a través de proyectos de innovación educativa?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1" name="Google Shape;711;g2c63d7e9f15_0_189"/>
          <p:cNvSpPr txBox="1"/>
          <p:nvPr/>
        </p:nvSpPr>
        <p:spPr>
          <a:xfrm>
            <a:off x="9744600" y="4865150"/>
            <a:ext cx="252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4 de junio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promover la sostenibilidad de proyectos de innovación educativa?</a:t>
            </a:r>
            <a:endParaRPr b="0" i="0" sz="12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12" name="Google Shape;712;g2c63d7e9f15_0_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2c63d7e9f15_0_189"/>
          <p:cNvSpPr/>
          <p:nvPr/>
        </p:nvSpPr>
        <p:spPr>
          <a:xfrm>
            <a:off x="2878025" y="4254725"/>
            <a:ext cx="1520400" cy="3390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16:00-17:15</a:t>
            </a:r>
            <a:endParaRPr b="1" i="0" sz="18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4" name="Google Shape;714;g2c63d7e9f15_0_189"/>
          <p:cNvSpPr/>
          <p:nvPr/>
        </p:nvSpPr>
        <p:spPr>
          <a:xfrm>
            <a:off x="3585750" y="547950"/>
            <a:ext cx="50205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Próximo taller</a:t>
            </a:r>
            <a:endParaRPr b="1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15" name="Google Shape;715;g2c63d7e9f15_0_189"/>
          <p:cNvGrpSpPr/>
          <p:nvPr/>
        </p:nvGrpSpPr>
        <p:grpSpPr>
          <a:xfrm>
            <a:off x="336348" y="2651459"/>
            <a:ext cx="527922" cy="657327"/>
            <a:chOff x="838200" y="2837389"/>
            <a:chExt cx="747976" cy="997311"/>
          </a:xfrm>
        </p:grpSpPr>
        <p:pic>
          <p:nvPicPr>
            <p:cNvPr id="716" name="Google Shape;716;g2c63d7e9f15_0_18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" name="Google Shape;717;g2c63d7e9f15_0_189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g2c63d7e9f15_0_189"/>
          <p:cNvSpPr/>
          <p:nvPr/>
        </p:nvSpPr>
        <p:spPr>
          <a:xfrm>
            <a:off x="416413" y="2726275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19" name="Google Shape;719;g2c63d7e9f15_0_189"/>
          <p:cNvGrpSpPr/>
          <p:nvPr/>
        </p:nvGrpSpPr>
        <p:grpSpPr>
          <a:xfrm>
            <a:off x="4622092" y="2080509"/>
            <a:ext cx="527922" cy="657327"/>
            <a:chOff x="1760298" y="2837389"/>
            <a:chExt cx="747976" cy="997311"/>
          </a:xfrm>
        </p:grpSpPr>
        <p:pic>
          <p:nvPicPr>
            <p:cNvPr id="720" name="Google Shape;720;g2c63d7e9f15_0_18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g2c63d7e9f15_0_189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g2c63d7e9f15_0_189"/>
          <p:cNvGrpSpPr/>
          <p:nvPr/>
        </p:nvGrpSpPr>
        <p:grpSpPr>
          <a:xfrm>
            <a:off x="2547213" y="2519909"/>
            <a:ext cx="527922" cy="657327"/>
            <a:chOff x="2714685" y="2837400"/>
            <a:chExt cx="747976" cy="997311"/>
          </a:xfrm>
        </p:grpSpPr>
        <p:pic>
          <p:nvPicPr>
            <p:cNvPr id="723" name="Google Shape;723;g2c63d7e9f15_0_18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Google Shape;724;g2c63d7e9f15_0_189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g2c63d7e9f15_0_189"/>
          <p:cNvSpPr/>
          <p:nvPr/>
        </p:nvSpPr>
        <p:spPr>
          <a:xfrm>
            <a:off x="2627263" y="259108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6" name="Google Shape;726;g2c63d7e9f15_0_189"/>
          <p:cNvSpPr/>
          <p:nvPr/>
        </p:nvSpPr>
        <p:spPr>
          <a:xfrm>
            <a:off x="4702150" y="214365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27" name="Google Shape;727;g2c63d7e9f15_0_189"/>
          <p:cNvGrpSpPr/>
          <p:nvPr/>
        </p:nvGrpSpPr>
        <p:grpSpPr>
          <a:xfrm>
            <a:off x="6077673" y="3370084"/>
            <a:ext cx="527922" cy="657327"/>
            <a:chOff x="838200" y="2837389"/>
            <a:chExt cx="747976" cy="997311"/>
          </a:xfrm>
        </p:grpSpPr>
        <p:pic>
          <p:nvPicPr>
            <p:cNvPr id="728" name="Google Shape;728;g2c63d7e9f15_0_18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9" name="Google Shape;729;g2c63d7e9f15_0_189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0" name="Google Shape;730;g2c63d7e9f15_0_189"/>
          <p:cNvSpPr/>
          <p:nvPr/>
        </p:nvSpPr>
        <p:spPr>
          <a:xfrm>
            <a:off x="6157738" y="344490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31" name="Google Shape;731;g2c63d7e9f15_0_189"/>
          <p:cNvGrpSpPr/>
          <p:nvPr/>
        </p:nvGrpSpPr>
        <p:grpSpPr>
          <a:xfrm>
            <a:off x="7847563" y="4158759"/>
            <a:ext cx="527922" cy="657327"/>
            <a:chOff x="2714685" y="2837400"/>
            <a:chExt cx="747976" cy="997311"/>
          </a:xfrm>
        </p:grpSpPr>
        <p:pic>
          <p:nvPicPr>
            <p:cNvPr id="732" name="Google Shape;732;g2c63d7e9f15_0_18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3" name="Google Shape;733;g2c63d7e9f15_0_189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4" name="Google Shape;734;g2c63d7e9f15_0_189"/>
          <p:cNvSpPr/>
          <p:nvPr/>
        </p:nvSpPr>
        <p:spPr>
          <a:xfrm>
            <a:off x="7927613" y="4254713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35" name="Google Shape;735;g2c63d7e9f15_0_189"/>
          <p:cNvGrpSpPr/>
          <p:nvPr/>
        </p:nvGrpSpPr>
        <p:grpSpPr>
          <a:xfrm>
            <a:off x="10496742" y="4111197"/>
            <a:ext cx="527922" cy="657327"/>
            <a:chOff x="1760298" y="2837389"/>
            <a:chExt cx="747976" cy="997311"/>
          </a:xfrm>
        </p:grpSpPr>
        <p:pic>
          <p:nvPicPr>
            <p:cNvPr id="736" name="Google Shape;736;g2c63d7e9f15_0_18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g2c63d7e9f15_0_189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8" name="Google Shape;738;g2c63d7e9f15_0_189"/>
          <p:cNvSpPr/>
          <p:nvPr/>
        </p:nvSpPr>
        <p:spPr>
          <a:xfrm>
            <a:off x="10576800" y="417433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9" name="Google Shape;739;g2c63d7e9f15_0_1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99772" y="1420474"/>
            <a:ext cx="2523600" cy="14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g2c63d7e9f15_0_189"/>
          <p:cNvSpPr txBox="1"/>
          <p:nvPr/>
        </p:nvSpPr>
        <p:spPr>
          <a:xfrm>
            <a:off x="8830475" y="703263"/>
            <a:ext cx="26622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*En colaboración con</a:t>
            </a:r>
            <a:endParaRPr b="0" i="0" sz="1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1" name="Google Shape;741;g2c63d7e9f15_0_1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325" y="43267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2c63d7e9f15_0_189"/>
          <p:cNvSpPr/>
          <p:nvPr/>
        </p:nvSpPr>
        <p:spPr>
          <a:xfrm>
            <a:off x="2547225" y="506265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b="1" lang="es-CL">
                <a:latin typeface="Poppins"/>
                <a:ea typeface="Poppins"/>
                <a:cs typeface="Poppins"/>
                <a:sym typeface="Poppins"/>
              </a:rPr>
              <a:t>Inscríbete</a:t>
            </a: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776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g2c817d62056_1_4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2c817d62056_1_4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61813" y="155863"/>
            <a:ext cx="1000817" cy="905416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g2c817d62056_1_444"/>
          <p:cNvSpPr txBox="1"/>
          <p:nvPr/>
        </p:nvSpPr>
        <p:spPr>
          <a:xfrm>
            <a:off x="708875" y="556475"/>
            <a:ext cx="100041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0" name="Google Shape;750;g2c817d62056_1_4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g2c817d62056_1_4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62033" y="5028033"/>
            <a:ext cx="1829967" cy="182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g2c817d62056_1_5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63950"/>
            <a:ext cx="2894051" cy="289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2c817d62056_1_5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g2c817d62056_1_533"/>
          <p:cNvSpPr/>
          <p:nvPr/>
        </p:nvSpPr>
        <p:spPr>
          <a:xfrm>
            <a:off x="3366450" y="679817"/>
            <a:ext cx="5459100" cy="906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Encuesta final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9" name="Google Shape;759;g2c817d62056_1_533"/>
          <p:cNvSpPr/>
          <p:nvPr/>
        </p:nvSpPr>
        <p:spPr>
          <a:xfrm>
            <a:off x="3770550" y="2000550"/>
            <a:ext cx="4650900" cy="2856900"/>
          </a:xfrm>
          <a:prstGeom prst="wedgeEllipseCallout">
            <a:avLst>
              <a:gd fmla="val 21130" name="adj1"/>
              <a:gd fmla="val 60979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¿Qué te pareció el taller de hoy? Compártenos tus opiniones en la siguiente encuesta.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0" name="Google Shape;760;g2c817d62056_1_5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2c817d62056_1_533"/>
          <p:cNvSpPr/>
          <p:nvPr/>
        </p:nvSpPr>
        <p:spPr>
          <a:xfrm>
            <a:off x="2741650" y="496780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b="1" lang="es-CL">
                <a:latin typeface="Poppins"/>
                <a:ea typeface="Poppins"/>
                <a:cs typeface="Poppins"/>
                <a:sym typeface="Poppins"/>
              </a:rPr>
              <a:t>Comparte tus opiniones</a:t>
            </a: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g2c2dbbf5c05_1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2201862"/>
            <a:ext cx="1828801" cy="182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c2dbbf5c05_1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50" y="3688850"/>
            <a:ext cx="5708251" cy="29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2c65c5562d7_0_3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g2c65c5562d7_0_367"/>
          <p:cNvGrpSpPr/>
          <p:nvPr/>
        </p:nvGrpSpPr>
        <p:grpSpPr>
          <a:xfrm>
            <a:off x="9394128" y="-11655"/>
            <a:ext cx="809846" cy="2765251"/>
            <a:chOff x="1569775" y="2825125"/>
            <a:chExt cx="618250" cy="1893100"/>
          </a:xfrm>
        </p:grpSpPr>
        <p:sp>
          <p:nvSpPr>
            <p:cNvPr id="291" name="Google Shape;291;g2c65c5562d7_0_367"/>
            <p:cNvSpPr/>
            <p:nvPr/>
          </p:nvSpPr>
          <p:spPr>
            <a:xfrm>
              <a:off x="1658750" y="4099550"/>
              <a:ext cx="442800" cy="508350"/>
            </a:xfrm>
            <a:custGeom>
              <a:rect b="b" l="l" r="r" t="t"/>
              <a:pathLst>
                <a:path extrusionOk="0" h="20334" w="17712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2c65c5562d7_0_367"/>
            <p:cNvSpPr/>
            <p:nvPr/>
          </p:nvSpPr>
          <p:spPr>
            <a:xfrm>
              <a:off x="1672550" y="4108625"/>
              <a:ext cx="426075" cy="490550"/>
            </a:xfrm>
            <a:custGeom>
              <a:rect b="b" l="l" r="r" t="t"/>
              <a:pathLst>
                <a:path extrusionOk="0" h="19622" w="17043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g2c65c5562d7_0_367"/>
            <p:cNvSpPr/>
            <p:nvPr/>
          </p:nvSpPr>
          <p:spPr>
            <a:xfrm>
              <a:off x="1872625" y="2825125"/>
              <a:ext cx="12150" cy="1123650"/>
            </a:xfrm>
            <a:custGeom>
              <a:rect b="b" l="l" r="r" t="t"/>
              <a:pathLst>
                <a:path extrusionOk="0" h="44946" w="486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g2c65c5562d7_0_367"/>
            <p:cNvSpPr/>
            <p:nvPr/>
          </p:nvSpPr>
          <p:spPr>
            <a:xfrm>
              <a:off x="1807875" y="4058675"/>
              <a:ext cx="143725" cy="36725"/>
            </a:xfrm>
            <a:custGeom>
              <a:rect b="b" l="l" r="r" t="t"/>
              <a:pathLst>
                <a:path extrusionOk="0" h="1469" w="5749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2c65c5562d7_0_367"/>
            <p:cNvSpPr/>
            <p:nvPr/>
          </p:nvSpPr>
          <p:spPr>
            <a:xfrm>
              <a:off x="1820425" y="4020325"/>
              <a:ext cx="118650" cy="37475"/>
            </a:xfrm>
            <a:custGeom>
              <a:rect b="b" l="l" r="r" t="t"/>
              <a:pathLst>
                <a:path extrusionOk="0" h="1499" w="4746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2c65c5562d7_0_367"/>
            <p:cNvSpPr/>
            <p:nvPr/>
          </p:nvSpPr>
          <p:spPr>
            <a:xfrm>
              <a:off x="1830850" y="3970025"/>
              <a:ext cx="97775" cy="51025"/>
            </a:xfrm>
            <a:custGeom>
              <a:rect b="b" l="l" r="r" t="t"/>
              <a:pathLst>
                <a:path extrusionOk="0" h="2041" w="3911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2c65c5562d7_0_367"/>
            <p:cNvSpPr/>
            <p:nvPr/>
          </p:nvSpPr>
          <p:spPr>
            <a:xfrm>
              <a:off x="1834625" y="3975400"/>
              <a:ext cx="90850" cy="26650"/>
            </a:xfrm>
            <a:custGeom>
              <a:rect b="b" l="l" r="r" t="t"/>
              <a:pathLst>
                <a:path extrusionOk="0" h="1066" w="3634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c65c5562d7_0_367"/>
            <p:cNvSpPr/>
            <p:nvPr/>
          </p:nvSpPr>
          <p:spPr>
            <a:xfrm>
              <a:off x="1827925" y="3999450"/>
              <a:ext cx="94850" cy="19950"/>
            </a:xfrm>
            <a:custGeom>
              <a:rect b="b" l="l" r="r" t="t"/>
              <a:pathLst>
                <a:path extrusionOk="0" h="798" w="3794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2c65c5562d7_0_367"/>
            <p:cNvSpPr/>
            <p:nvPr/>
          </p:nvSpPr>
          <p:spPr>
            <a:xfrm>
              <a:off x="1822075" y="4032475"/>
              <a:ext cx="112500" cy="29750"/>
            </a:xfrm>
            <a:custGeom>
              <a:rect b="b" l="l" r="r" t="t"/>
              <a:pathLst>
                <a:path extrusionOk="0" h="1190" w="450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g2c65c5562d7_0_367"/>
            <p:cNvSpPr/>
            <p:nvPr/>
          </p:nvSpPr>
          <p:spPr>
            <a:xfrm>
              <a:off x="1813725" y="4061500"/>
              <a:ext cx="138125" cy="35175"/>
            </a:xfrm>
            <a:custGeom>
              <a:rect b="b" l="l" r="r" t="t"/>
              <a:pathLst>
                <a:path extrusionOk="0" h="1407" w="5525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g2c65c5562d7_0_367"/>
            <p:cNvSpPr/>
            <p:nvPr/>
          </p:nvSpPr>
          <p:spPr>
            <a:xfrm>
              <a:off x="1648325" y="3937475"/>
              <a:ext cx="462850" cy="679225"/>
            </a:xfrm>
            <a:custGeom>
              <a:rect b="b" l="l" r="r" t="t"/>
              <a:pathLst>
                <a:path extrusionOk="0" h="27169" w="18514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g2c65c5562d7_0_367"/>
            <p:cNvSpPr/>
            <p:nvPr/>
          </p:nvSpPr>
          <p:spPr>
            <a:xfrm>
              <a:off x="1593600" y="4519350"/>
              <a:ext cx="60175" cy="33875"/>
            </a:xfrm>
            <a:custGeom>
              <a:rect b="b" l="l" r="r" t="t"/>
              <a:pathLst>
                <a:path extrusionOk="0" h="1355" w="2407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g2c65c5562d7_0_367"/>
            <p:cNvSpPr/>
            <p:nvPr/>
          </p:nvSpPr>
          <p:spPr>
            <a:xfrm>
              <a:off x="1713050" y="4615850"/>
              <a:ext cx="28450" cy="50575"/>
            </a:xfrm>
            <a:custGeom>
              <a:rect b="b" l="l" r="r" t="t"/>
              <a:pathLst>
                <a:path extrusionOk="0" h="2023" w="1138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g2c65c5562d7_0_367"/>
            <p:cNvSpPr/>
            <p:nvPr/>
          </p:nvSpPr>
          <p:spPr>
            <a:xfrm>
              <a:off x="1893100" y="4653025"/>
              <a:ext cx="17150" cy="65200"/>
            </a:xfrm>
            <a:custGeom>
              <a:rect b="b" l="l" r="r" t="t"/>
              <a:pathLst>
                <a:path extrusionOk="0" h="2608" w="686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g2c65c5562d7_0_367"/>
            <p:cNvSpPr/>
            <p:nvPr/>
          </p:nvSpPr>
          <p:spPr>
            <a:xfrm>
              <a:off x="2032625" y="4615850"/>
              <a:ext cx="48875" cy="39700"/>
            </a:xfrm>
            <a:custGeom>
              <a:rect b="b" l="l" r="r" t="t"/>
              <a:pathLst>
                <a:path extrusionOk="0" h="1588" w="1955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g2c65c5562d7_0_367"/>
            <p:cNvSpPr/>
            <p:nvPr/>
          </p:nvSpPr>
          <p:spPr>
            <a:xfrm>
              <a:off x="2137875" y="4454200"/>
              <a:ext cx="50150" cy="17150"/>
            </a:xfrm>
            <a:custGeom>
              <a:rect b="b" l="l" r="r" t="t"/>
              <a:pathLst>
                <a:path extrusionOk="0" h="686" w="2006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2c65c5562d7_0_367"/>
            <p:cNvSpPr/>
            <p:nvPr/>
          </p:nvSpPr>
          <p:spPr>
            <a:xfrm>
              <a:off x="2093175" y="4234050"/>
              <a:ext cx="40975" cy="33875"/>
            </a:xfrm>
            <a:custGeom>
              <a:rect b="b" l="l" r="r" t="t"/>
              <a:pathLst>
                <a:path extrusionOk="0" h="1355" w="1639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2c65c5562d7_0_367"/>
            <p:cNvSpPr/>
            <p:nvPr/>
          </p:nvSpPr>
          <p:spPr>
            <a:xfrm>
              <a:off x="1628275" y="4234900"/>
              <a:ext cx="30100" cy="26325"/>
            </a:xfrm>
            <a:custGeom>
              <a:rect b="b" l="l" r="r" t="t"/>
              <a:pathLst>
                <a:path extrusionOk="0" h="1053" w="1204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g2c65c5562d7_0_367"/>
            <p:cNvSpPr/>
            <p:nvPr/>
          </p:nvSpPr>
          <p:spPr>
            <a:xfrm>
              <a:off x="1569775" y="4343075"/>
              <a:ext cx="44325" cy="18000"/>
            </a:xfrm>
            <a:custGeom>
              <a:rect b="b" l="l" r="r" t="t"/>
              <a:pathLst>
                <a:path extrusionOk="0" h="720" w="1773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g2c65c5562d7_0_367"/>
            <p:cNvSpPr/>
            <p:nvPr/>
          </p:nvSpPr>
          <p:spPr>
            <a:xfrm>
              <a:off x="1759550" y="4143600"/>
              <a:ext cx="232150" cy="313650"/>
            </a:xfrm>
            <a:custGeom>
              <a:rect b="b" l="l" r="r" t="t"/>
              <a:pathLst>
                <a:path extrusionOk="0" h="12546" w="9286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g2c65c5562d7_0_367"/>
          <p:cNvSpPr/>
          <p:nvPr/>
        </p:nvSpPr>
        <p:spPr>
          <a:xfrm>
            <a:off x="3366450" y="679817"/>
            <a:ext cx="5459100" cy="906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Pregunta desafiante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g2c65c5562d7_0_367"/>
          <p:cNvSpPr/>
          <p:nvPr/>
        </p:nvSpPr>
        <p:spPr>
          <a:xfrm>
            <a:off x="3770550" y="1920625"/>
            <a:ext cx="4650900" cy="2856900"/>
          </a:xfrm>
          <a:prstGeom prst="wedgeEllipseCallout">
            <a:avLst>
              <a:gd fmla="val 21130" name="adj1"/>
              <a:gd fmla="val 60979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¿Cómo gen</a:t>
            </a:r>
            <a:r>
              <a:rPr b="1" lang="es-CL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erar condiciones para impulsar proyectos de transformación educativa?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3" name="Google Shape;313;g2c65c5562d7_0_3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2c65c5562d7_0_367"/>
          <p:cNvSpPr/>
          <p:nvPr/>
        </p:nvSpPr>
        <p:spPr>
          <a:xfrm>
            <a:off x="1483950" y="5239275"/>
            <a:ext cx="9224100" cy="1266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Escriban en el chat las preguntas que les surgen a partir de la pregunta desafiante. También nos pueden compartir cómo han abordado esta pregunta en su comunidad, o en qué ámbitos les gustaría profundizar.</a:t>
            </a:r>
            <a:endParaRPr sz="19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2c65c5562d7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c65c5562d7_0_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4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c65c5562d7_0_214"/>
          <p:cNvSpPr/>
          <p:nvPr/>
        </p:nvSpPr>
        <p:spPr>
          <a:xfrm>
            <a:off x="3291050" y="1497725"/>
            <a:ext cx="5864700" cy="1340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c2dbbf5c05_1_105"/>
          <p:cNvSpPr/>
          <p:nvPr/>
        </p:nvSpPr>
        <p:spPr>
          <a:xfrm>
            <a:off x="0" y="2776725"/>
            <a:ext cx="12192445" cy="2144239"/>
          </a:xfrm>
          <a:custGeom>
            <a:rect b="b" l="l" r="r" t="t"/>
            <a:pathLst>
              <a:path extrusionOk="0" h="100163" w="417621">
                <a:moveTo>
                  <a:pt x="0" y="20042"/>
                </a:moveTo>
                <a:cubicBezTo>
                  <a:pt x="9910" y="22520"/>
                  <a:pt x="18165" y="29848"/>
                  <a:pt x="28075" y="32325"/>
                </a:cubicBezTo>
                <a:cubicBezTo>
                  <a:pt x="44724" y="36487"/>
                  <a:pt x="63266" y="36582"/>
                  <a:pt x="79547" y="31155"/>
                </a:cubicBezTo>
                <a:cubicBezTo>
                  <a:pt x="91252" y="27253"/>
                  <a:pt x="99426" y="15757"/>
                  <a:pt x="111131" y="11853"/>
                </a:cubicBezTo>
                <a:cubicBezTo>
                  <a:pt x="114324" y="10788"/>
                  <a:pt x="117882" y="11163"/>
                  <a:pt x="121075" y="10099"/>
                </a:cubicBezTo>
                <a:cubicBezTo>
                  <a:pt x="127179" y="8064"/>
                  <a:pt x="134403" y="7709"/>
                  <a:pt x="140377" y="10099"/>
                </a:cubicBezTo>
                <a:cubicBezTo>
                  <a:pt x="146774" y="12659"/>
                  <a:pt x="150822" y="22132"/>
                  <a:pt x="149150" y="28816"/>
                </a:cubicBezTo>
                <a:cubicBezTo>
                  <a:pt x="147727" y="34506"/>
                  <a:pt x="136880" y="37014"/>
                  <a:pt x="132188" y="33495"/>
                </a:cubicBezTo>
                <a:cubicBezTo>
                  <a:pt x="126876" y="29511"/>
                  <a:pt x="129407" y="20050"/>
                  <a:pt x="131018" y="13608"/>
                </a:cubicBezTo>
                <a:cubicBezTo>
                  <a:pt x="133644" y="3102"/>
                  <a:pt x="150019" y="740"/>
                  <a:pt x="160848" y="740"/>
                </a:cubicBezTo>
                <a:cubicBezTo>
                  <a:pt x="165527" y="740"/>
                  <a:pt x="170447" y="-740"/>
                  <a:pt x="174886" y="740"/>
                </a:cubicBezTo>
                <a:cubicBezTo>
                  <a:pt x="200948" y="9427"/>
                  <a:pt x="204690" y="46899"/>
                  <a:pt x="219924" y="69759"/>
                </a:cubicBezTo>
                <a:cubicBezTo>
                  <a:pt x="226088" y="79008"/>
                  <a:pt x="236303" y="85260"/>
                  <a:pt x="246244" y="90231"/>
                </a:cubicBezTo>
                <a:cubicBezTo>
                  <a:pt x="258206" y="96212"/>
                  <a:pt x="272644" y="95495"/>
                  <a:pt x="286018" y="95495"/>
                </a:cubicBezTo>
                <a:cubicBezTo>
                  <a:pt x="298679" y="95495"/>
                  <a:pt x="312918" y="96085"/>
                  <a:pt x="323452" y="89061"/>
                </a:cubicBezTo>
                <a:cubicBezTo>
                  <a:pt x="335212" y="81219"/>
                  <a:pt x="354409" y="54927"/>
                  <a:pt x="340999" y="50457"/>
                </a:cubicBezTo>
                <a:cubicBezTo>
                  <a:pt x="338218" y="49530"/>
                  <a:pt x="334664" y="49416"/>
                  <a:pt x="332225" y="51042"/>
                </a:cubicBezTo>
                <a:cubicBezTo>
                  <a:pt x="329126" y="53108"/>
                  <a:pt x="330325" y="58503"/>
                  <a:pt x="331055" y="62155"/>
                </a:cubicBezTo>
                <a:cubicBezTo>
                  <a:pt x="332860" y="71179"/>
                  <a:pt x="340070" y="78860"/>
                  <a:pt x="347433" y="84382"/>
                </a:cubicBezTo>
                <a:cubicBezTo>
                  <a:pt x="364081" y="96867"/>
                  <a:pt x="388075" y="103466"/>
                  <a:pt x="408263" y="98419"/>
                </a:cubicBezTo>
                <a:cubicBezTo>
                  <a:pt x="411433" y="97626"/>
                  <a:pt x="414353" y="95495"/>
                  <a:pt x="417621" y="95495"/>
                </a:cubicBezTo>
              </a:path>
            </a:pathLst>
          </a:custGeom>
          <a:noFill/>
          <a:ln cap="flat" cmpd="sng" w="19050">
            <a:solidFill>
              <a:srgbClr val="152F7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2c2dbbf5c05_1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c2dbbf5c05_1_105"/>
          <p:cNvSpPr txBox="1"/>
          <p:nvPr/>
        </p:nvSpPr>
        <p:spPr>
          <a:xfrm>
            <a:off x="189325" y="1644438"/>
            <a:ext cx="26622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2 de abril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¿Cómo generar condiciones para impulsar proyectos de transformación educativa?</a:t>
            </a:r>
            <a:endParaRPr b="0" i="0" sz="1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g2c2dbbf5c05_1_105"/>
          <p:cNvSpPr txBox="1"/>
          <p:nvPr/>
        </p:nvSpPr>
        <p:spPr>
          <a:xfrm>
            <a:off x="2365625" y="3318600"/>
            <a:ext cx="2886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9 de abril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identificar oportunidades de aprendizaje para resolver desafíos auténticos del entorno?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1" name="Google Shape;331;g2c2dbbf5c05_1_105"/>
          <p:cNvSpPr txBox="1"/>
          <p:nvPr/>
        </p:nvSpPr>
        <p:spPr>
          <a:xfrm>
            <a:off x="5175425" y="2109325"/>
            <a:ext cx="25236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23 de abril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diseñar un proyecto de innovación educativa?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2" name="Google Shape;332;g2c2dbbf5c05_1_105"/>
          <p:cNvSpPr txBox="1"/>
          <p:nvPr/>
        </p:nvSpPr>
        <p:spPr>
          <a:xfrm>
            <a:off x="6605600" y="3260025"/>
            <a:ext cx="3437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7 de mayo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implementar un proyecto donde las y los estudiantes sean Protagonistas del Cambio?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2F549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3" name="Google Shape;333;g2c2dbbf5c05_1_105"/>
          <p:cNvSpPr txBox="1"/>
          <p:nvPr/>
        </p:nvSpPr>
        <p:spPr>
          <a:xfrm>
            <a:off x="7144800" y="4852475"/>
            <a:ext cx="252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28 de mayo</a:t>
            </a:r>
            <a:endParaRPr b="1" i="0" sz="14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¿Cómo </a:t>
            </a:r>
            <a:r>
              <a:rPr b="0" i="1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aprender a aprender</a:t>
            </a:r>
            <a:r>
              <a:rPr b="0" i="0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a través de proyectos de innovación educativa?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4" name="Google Shape;334;g2c2dbbf5c05_1_105"/>
          <p:cNvSpPr txBox="1"/>
          <p:nvPr/>
        </p:nvSpPr>
        <p:spPr>
          <a:xfrm>
            <a:off x="9744600" y="4865150"/>
            <a:ext cx="252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4 de junio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promover la sostenibilidad de proyectos de innovación educativa?</a:t>
            </a:r>
            <a:endParaRPr b="0" i="0" sz="12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35" name="Google Shape;335;g2c2dbbf5c05_1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2c2dbbf5c05_1_105"/>
          <p:cNvSpPr/>
          <p:nvPr/>
        </p:nvSpPr>
        <p:spPr>
          <a:xfrm>
            <a:off x="481775" y="595250"/>
            <a:ext cx="80718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Talleres de Ruta Podemos Transformar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7" name="Google Shape;337;g2c2dbbf5c05_1_105"/>
          <p:cNvGrpSpPr/>
          <p:nvPr/>
        </p:nvGrpSpPr>
        <p:grpSpPr>
          <a:xfrm>
            <a:off x="336349" y="2651457"/>
            <a:ext cx="527922" cy="657327"/>
            <a:chOff x="838200" y="2837389"/>
            <a:chExt cx="747976" cy="997311"/>
          </a:xfrm>
        </p:grpSpPr>
        <p:pic>
          <p:nvPicPr>
            <p:cNvPr id="338" name="Google Shape;338;g2c2dbbf5c05_1_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g2c2dbbf5c05_1_105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" name="Google Shape;340;g2c2dbbf5c05_1_105"/>
          <p:cNvSpPr/>
          <p:nvPr/>
        </p:nvSpPr>
        <p:spPr>
          <a:xfrm>
            <a:off x="416413" y="2726275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1" name="Google Shape;341;g2c2dbbf5c05_1_105"/>
          <p:cNvGrpSpPr/>
          <p:nvPr/>
        </p:nvGrpSpPr>
        <p:grpSpPr>
          <a:xfrm>
            <a:off x="4622093" y="2080507"/>
            <a:ext cx="527922" cy="657327"/>
            <a:chOff x="1760298" y="2837389"/>
            <a:chExt cx="747976" cy="997311"/>
          </a:xfrm>
        </p:grpSpPr>
        <p:pic>
          <p:nvPicPr>
            <p:cNvPr id="342" name="Google Shape;342;g2c2dbbf5c05_1_10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g2c2dbbf5c05_1_105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g2c2dbbf5c05_1_105"/>
          <p:cNvGrpSpPr/>
          <p:nvPr/>
        </p:nvGrpSpPr>
        <p:grpSpPr>
          <a:xfrm>
            <a:off x="2547215" y="2519907"/>
            <a:ext cx="527922" cy="657327"/>
            <a:chOff x="2714685" y="2837400"/>
            <a:chExt cx="747976" cy="997311"/>
          </a:xfrm>
        </p:grpSpPr>
        <p:pic>
          <p:nvPicPr>
            <p:cNvPr id="345" name="Google Shape;345;g2c2dbbf5c05_1_10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g2c2dbbf5c05_1_105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g2c2dbbf5c05_1_105"/>
          <p:cNvSpPr/>
          <p:nvPr/>
        </p:nvSpPr>
        <p:spPr>
          <a:xfrm>
            <a:off x="2627263" y="259108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g2c2dbbf5c05_1_105"/>
          <p:cNvSpPr/>
          <p:nvPr/>
        </p:nvSpPr>
        <p:spPr>
          <a:xfrm>
            <a:off x="4702150" y="214365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9" name="Google Shape;349;g2c2dbbf5c05_1_105"/>
          <p:cNvGrpSpPr/>
          <p:nvPr/>
        </p:nvGrpSpPr>
        <p:grpSpPr>
          <a:xfrm>
            <a:off x="6077674" y="3370082"/>
            <a:ext cx="527922" cy="657327"/>
            <a:chOff x="838200" y="2837389"/>
            <a:chExt cx="747976" cy="997311"/>
          </a:xfrm>
        </p:grpSpPr>
        <p:pic>
          <p:nvPicPr>
            <p:cNvPr id="350" name="Google Shape;350;g2c2dbbf5c05_1_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g2c2dbbf5c05_1_105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g2c2dbbf5c05_1_105"/>
          <p:cNvSpPr/>
          <p:nvPr/>
        </p:nvSpPr>
        <p:spPr>
          <a:xfrm>
            <a:off x="6157738" y="344490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3" name="Google Shape;353;g2c2dbbf5c05_1_105"/>
          <p:cNvGrpSpPr/>
          <p:nvPr/>
        </p:nvGrpSpPr>
        <p:grpSpPr>
          <a:xfrm>
            <a:off x="7847565" y="4158757"/>
            <a:ext cx="527922" cy="657327"/>
            <a:chOff x="2714685" y="2837400"/>
            <a:chExt cx="747976" cy="997311"/>
          </a:xfrm>
        </p:grpSpPr>
        <p:pic>
          <p:nvPicPr>
            <p:cNvPr id="354" name="Google Shape;354;g2c2dbbf5c05_1_10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g2c2dbbf5c05_1_105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g2c2dbbf5c05_1_105"/>
          <p:cNvSpPr/>
          <p:nvPr/>
        </p:nvSpPr>
        <p:spPr>
          <a:xfrm>
            <a:off x="7927613" y="4254713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7" name="Google Shape;357;g2c2dbbf5c05_1_105"/>
          <p:cNvGrpSpPr/>
          <p:nvPr/>
        </p:nvGrpSpPr>
        <p:grpSpPr>
          <a:xfrm>
            <a:off x="10496743" y="4111195"/>
            <a:ext cx="527922" cy="657327"/>
            <a:chOff x="1760298" y="2837389"/>
            <a:chExt cx="747976" cy="997311"/>
          </a:xfrm>
        </p:grpSpPr>
        <p:pic>
          <p:nvPicPr>
            <p:cNvPr id="358" name="Google Shape;358;g2c2dbbf5c05_1_10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g2c2dbbf5c05_1_105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g2c2dbbf5c05_1_105"/>
          <p:cNvSpPr/>
          <p:nvPr/>
        </p:nvSpPr>
        <p:spPr>
          <a:xfrm>
            <a:off x="10576800" y="417433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1" name="Google Shape;361;g2c2dbbf5c05_1_1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6422" y="5101674"/>
            <a:ext cx="2523600" cy="143853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2c2dbbf5c05_1_105"/>
          <p:cNvSpPr txBox="1"/>
          <p:nvPr/>
        </p:nvSpPr>
        <p:spPr>
          <a:xfrm>
            <a:off x="347125" y="4368063"/>
            <a:ext cx="26622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*En colaboración con</a:t>
            </a:r>
            <a:endParaRPr b="0" i="0" sz="1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3" name="Google Shape;363;g2c2dbbf5c05_1_105"/>
          <p:cNvSpPr/>
          <p:nvPr/>
        </p:nvSpPr>
        <p:spPr>
          <a:xfrm>
            <a:off x="0" y="1328750"/>
            <a:ext cx="2523600" cy="2455200"/>
          </a:xfrm>
          <a:prstGeom prst="flowChartConnector">
            <a:avLst/>
          </a:prstGeom>
          <a:noFill/>
          <a:ln cap="flat" cmpd="sng" w="38100">
            <a:solidFill>
              <a:srgbClr val="152F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2c817d62056_1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625" y="1630449"/>
            <a:ext cx="5948174" cy="48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c817d62056_1_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875" y="0"/>
            <a:ext cx="1784856" cy="1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c817d62056_1_254"/>
          <p:cNvSpPr/>
          <p:nvPr/>
        </p:nvSpPr>
        <p:spPr>
          <a:xfrm>
            <a:off x="1674975" y="434125"/>
            <a:ext cx="95193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Innovación educativa para el aprendizaje integral</a:t>
            </a:r>
            <a:endParaRPr b="1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1" name="Google Shape;371;g2c817d62056_1_2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250" y="3572250"/>
            <a:ext cx="2070700" cy="20707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2" name="Google Shape;372;g2c817d62056_1_254"/>
          <p:cNvSpPr/>
          <p:nvPr/>
        </p:nvSpPr>
        <p:spPr>
          <a:xfrm>
            <a:off x="9534050" y="383255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¡Descarga el documento  </a:t>
            </a:r>
            <a:r>
              <a:rPr b="1" i="0" lang="es-CL" sz="1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3" name="Google Shape;373;g2c817d62056_1_254"/>
          <p:cNvSpPr txBox="1"/>
          <p:nvPr/>
        </p:nvSpPr>
        <p:spPr>
          <a:xfrm>
            <a:off x="7283675" y="6243150"/>
            <a:ext cx="46665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776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817d62056_1_172"/>
          <p:cNvSpPr txBox="1"/>
          <p:nvPr/>
        </p:nvSpPr>
        <p:spPr>
          <a:xfrm>
            <a:off x="1427700" y="2036000"/>
            <a:ext cx="6316500" cy="4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reactivación educativa es una causa País.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reactivación apunta a la calidad de la educación</a:t>
            </a:r>
            <a:r>
              <a:rPr lang="es-CL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y es </a:t>
            </a:r>
            <a:r>
              <a:rPr b="0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 camino para la transformación educativa.</a:t>
            </a:r>
            <a:br>
              <a:rPr b="0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 pedagógica como pilar fundamental.</a:t>
            </a:r>
            <a:br>
              <a:rPr b="0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Llamado a impulsar pedagogías cooperativas y solidarias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t/>
            </a:r>
            <a:endParaRPr b="1" i="0" sz="3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2c817d62056_1_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9251" y="1812809"/>
            <a:ext cx="2989175" cy="422780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1860000" dist="85725">
              <a:schemeClr val="lt1">
                <a:alpha val="9800"/>
              </a:schemeClr>
            </a:outerShdw>
          </a:effectLst>
        </p:spPr>
      </p:pic>
      <p:pic>
        <p:nvPicPr>
          <p:cNvPr id="380" name="Google Shape;380;g2c817d62056_1_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5288" y="238387"/>
            <a:ext cx="1000817" cy="90541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2c817d62056_1_172"/>
          <p:cNvSpPr/>
          <p:nvPr/>
        </p:nvSpPr>
        <p:spPr>
          <a:xfrm>
            <a:off x="644367" y="1921965"/>
            <a:ext cx="526800" cy="526800"/>
          </a:xfrm>
          <a:prstGeom prst="ellipse">
            <a:avLst/>
          </a:prstGeom>
          <a:solidFill>
            <a:srgbClr val="C458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g2c817d62056_1_172"/>
          <p:cNvSpPr/>
          <p:nvPr/>
        </p:nvSpPr>
        <p:spPr>
          <a:xfrm>
            <a:off x="644371" y="2904784"/>
            <a:ext cx="526800" cy="5268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g2c817d62056_1_172"/>
          <p:cNvSpPr/>
          <p:nvPr/>
        </p:nvSpPr>
        <p:spPr>
          <a:xfrm>
            <a:off x="644376" y="4013321"/>
            <a:ext cx="526800" cy="5268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g2c817d62056_1_172"/>
          <p:cNvSpPr/>
          <p:nvPr/>
        </p:nvSpPr>
        <p:spPr>
          <a:xfrm>
            <a:off x="644377" y="4964905"/>
            <a:ext cx="526800" cy="526800"/>
          </a:xfrm>
          <a:prstGeom prst="ellipse">
            <a:avLst/>
          </a:prstGeom>
          <a:solidFill>
            <a:srgbClr val="71A4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5" name="Google Shape;385;g2c817d62056_1_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c817d62056_1_172"/>
          <p:cNvSpPr/>
          <p:nvPr/>
        </p:nvSpPr>
        <p:spPr>
          <a:xfrm>
            <a:off x="2821200" y="628300"/>
            <a:ext cx="6549600" cy="627600"/>
          </a:xfrm>
          <a:prstGeom prst="roundRect">
            <a:avLst>
              <a:gd fmla="val 50000" name="adj"/>
            </a:avLst>
          </a:prstGeom>
          <a:solidFill>
            <a:srgbClr val="2E75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s-CL" sz="3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Reactivar para Transformar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c817d62056_1_0"/>
          <p:cNvSpPr/>
          <p:nvPr/>
        </p:nvSpPr>
        <p:spPr>
          <a:xfrm>
            <a:off x="4251450" y="3286575"/>
            <a:ext cx="3741900" cy="3101400"/>
          </a:xfrm>
          <a:prstGeom prst="roundRect">
            <a:avLst>
              <a:gd fmla="val 5292" name="adj"/>
            </a:avLst>
          </a:prstGeom>
          <a:noFill/>
          <a:ln cap="flat" cmpd="sng" w="28575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2000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¿Cómo aprender?</a:t>
            </a:r>
            <a:endParaRPr b="1" sz="20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spcBef>
                <a:spcPts val="13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Vincularse con</a:t>
            </a:r>
            <a:endParaRPr b="1" sz="15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y aquello que está </a:t>
            </a:r>
            <a:endParaRPr b="1" sz="15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la escue</a:t>
            </a: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la.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g2c817d62056_1_0"/>
          <p:cNvSpPr/>
          <p:nvPr/>
        </p:nvSpPr>
        <p:spPr>
          <a:xfrm>
            <a:off x="8124675" y="3222850"/>
            <a:ext cx="3689100" cy="3165300"/>
          </a:xfrm>
          <a:prstGeom prst="roundRect">
            <a:avLst>
              <a:gd fmla="val 5292" name="adj"/>
            </a:avLst>
          </a:prstGeom>
          <a:noFill/>
          <a:ln cap="flat" cmpd="sng" w="28575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2000">
                <a:solidFill>
                  <a:srgbClr val="E84860"/>
                </a:solidFill>
                <a:latin typeface="Poppins"/>
                <a:ea typeface="Poppins"/>
                <a:cs typeface="Poppins"/>
                <a:sym typeface="Poppins"/>
              </a:rPr>
              <a:t>¿Dónde y cuándo aprender?</a:t>
            </a:r>
            <a:endParaRPr b="1" sz="2000">
              <a:solidFill>
                <a:srgbClr val="E8486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0050" lvl="0" marL="609600" rtl="0" algn="l">
              <a:spcBef>
                <a:spcPts val="130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"/>
              <a:buChar char="●"/>
            </a:pP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Al aire libre, en contacto con la naturaleza y fuera de la sala.</a:t>
            </a:r>
            <a:endParaRPr b="1" sz="15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Potenciar los procesos formativos que se adapten a las              </a:t>
            </a:r>
            <a:r>
              <a:rPr b="1" lang="es-CL" sz="1500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las necesidades e intereses </a:t>
            </a: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d de los y las de las y los estudiantes.</a:t>
            </a:r>
            <a:endParaRPr b="1" sz="2000">
              <a:solidFill>
                <a:srgbClr val="E8486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3" name="Google Shape;393;g2c817d62056_1_0"/>
          <p:cNvSpPr/>
          <p:nvPr/>
        </p:nvSpPr>
        <p:spPr>
          <a:xfrm>
            <a:off x="378225" y="3222850"/>
            <a:ext cx="3741900" cy="3165300"/>
          </a:xfrm>
          <a:prstGeom prst="roundRect">
            <a:avLst>
              <a:gd fmla="val 5292" name="adj"/>
            </a:avLst>
          </a:prstGeom>
          <a:noFill/>
          <a:ln cap="flat" cmpd="sng" w="28575">
            <a:solidFill>
              <a:srgbClr val="152F7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2000">
                <a:solidFill>
                  <a:srgbClr val="56B692"/>
                </a:solidFill>
                <a:latin typeface="Poppins"/>
                <a:ea typeface="Poppins"/>
                <a:cs typeface="Poppins"/>
                <a:sym typeface="Poppins"/>
              </a:rPr>
              <a:t>¿Qué aprender?</a:t>
            </a:r>
            <a:endParaRPr b="1" sz="2000">
              <a:solidFill>
                <a:srgbClr val="56B69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609600" rtl="0" algn="l">
              <a:spcBef>
                <a:spcPts val="0"/>
              </a:spcBef>
              <a:spcAft>
                <a:spcPts val="0"/>
              </a:spcAft>
              <a:buClr>
                <a:srgbClr val="152F74"/>
              </a:buClr>
              <a:buSzPts val="1500"/>
              <a:buFont typeface="Montserrat Medium"/>
              <a:buChar char="●"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Pedagogía para la vida,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609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con foco en habilidades </a:t>
            </a: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transversales</a:t>
            </a:r>
            <a:r>
              <a:rPr b="1" lang="es-CL" sz="15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y habilidades personales</a:t>
            </a:r>
            <a:endParaRPr b="1" sz="20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4" name="Google Shape;394;g2c817d62056_1_0"/>
          <p:cNvSpPr/>
          <p:nvPr/>
        </p:nvSpPr>
        <p:spPr>
          <a:xfrm>
            <a:off x="1034575" y="4671550"/>
            <a:ext cx="2604300" cy="267900"/>
          </a:xfrm>
          <a:prstGeom prst="roundRect">
            <a:avLst>
              <a:gd fmla="val 50000" name="adj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Pedagogía para la vida</a:t>
            </a:r>
            <a:endParaRPr b="1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5" name="Google Shape;395;g2c817d62056_1_0"/>
          <p:cNvSpPr/>
          <p:nvPr/>
        </p:nvSpPr>
        <p:spPr>
          <a:xfrm>
            <a:off x="8822450" y="5656250"/>
            <a:ext cx="2735400" cy="2679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necesidades e intereses</a:t>
            </a:r>
            <a:endParaRPr b="1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6" name="Google Shape;396;g2c817d62056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c817d62056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1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2c817d62056_1_0"/>
          <p:cNvSpPr/>
          <p:nvPr/>
        </p:nvSpPr>
        <p:spPr>
          <a:xfrm>
            <a:off x="378225" y="3129000"/>
            <a:ext cx="4545600" cy="451800"/>
          </a:xfrm>
          <a:prstGeom prst="roundRect">
            <a:avLst>
              <a:gd fmla="val 50000" name="adj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Principales resultados</a:t>
            </a:r>
            <a:endParaRPr b="1" i="0" sz="2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g2c817d62056_1_0"/>
          <p:cNvSpPr/>
          <p:nvPr/>
        </p:nvSpPr>
        <p:spPr>
          <a:xfrm>
            <a:off x="378225" y="397225"/>
            <a:ext cx="7332000" cy="6387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Pedagógico Curricular 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g2c817d62056_1_0"/>
          <p:cNvSpPr/>
          <p:nvPr/>
        </p:nvSpPr>
        <p:spPr>
          <a:xfrm>
            <a:off x="4710600" y="5057175"/>
            <a:ext cx="2371200" cy="267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afuera de la escuela.</a:t>
            </a:r>
            <a:endParaRPr b="1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g2c817d62056_1_0"/>
          <p:cNvSpPr/>
          <p:nvPr/>
        </p:nvSpPr>
        <p:spPr>
          <a:xfrm>
            <a:off x="4710600" y="4613450"/>
            <a:ext cx="2823600" cy="267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práctica, la </a:t>
            </a: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experiencia</a:t>
            </a:r>
            <a:endParaRPr b="1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g2c817d62056_1_0"/>
          <p:cNvSpPr/>
          <p:nvPr/>
        </p:nvSpPr>
        <p:spPr>
          <a:xfrm>
            <a:off x="5790825" y="1343300"/>
            <a:ext cx="2507700" cy="1252800"/>
          </a:xfrm>
          <a:prstGeom prst="roundRect">
            <a:avLst>
              <a:gd fmla="val 16667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2.882 </a:t>
            </a: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personas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Consulta Individual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2c817d62056_1_0"/>
          <p:cNvSpPr/>
          <p:nvPr/>
        </p:nvSpPr>
        <p:spPr>
          <a:xfrm>
            <a:off x="481775" y="1343300"/>
            <a:ext cx="2507700" cy="1252800"/>
          </a:xfrm>
          <a:prstGeom prst="roundRect">
            <a:avLst>
              <a:gd fmla="val 16667" name="adj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805.089 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personas de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Comunidades </a:t>
            </a:r>
            <a:b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Educativas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g2c817d62056_1_0"/>
          <p:cNvSpPr/>
          <p:nvPr/>
        </p:nvSpPr>
        <p:spPr>
          <a:xfrm>
            <a:off x="3136300" y="1343300"/>
            <a:ext cx="2507700" cy="1252800"/>
          </a:xfrm>
          <a:prstGeom prst="roundRect">
            <a:avLst>
              <a:gd fmla="val 16667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4.615 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personas de la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Sociedad Civil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g2c817d62056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0626" y="397225"/>
            <a:ext cx="2194575" cy="21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2022-07-08T01:50:03Z</dcterms:created>
  <dc:creator>Guillermo Andres De Armas Gonzalez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0x01010037381947F2F66F4A9A3C09815912B4D4</vt:lpwstr>
  </property>
</Properties>
</file>